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24" r:id="rId2"/>
    <p:sldId id="343" r:id="rId3"/>
    <p:sldId id="364" r:id="rId4"/>
    <p:sldId id="344" r:id="rId5"/>
    <p:sldId id="370" r:id="rId6"/>
    <p:sldId id="345" r:id="rId7"/>
    <p:sldId id="366" r:id="rId8"/>
    <p:sldId id="367" r:id="rId9"/>
    <p:sldId id="374" r:id="rId10"/>
    <p:sldId id="368" r:id="rId11"/>
    <p:sldId id="350" r:id="rId12"/>
    <p:sldId id="371" r:id="rId13"/>
    <p:sldId id="346" r:id="rId14"/>
    <p:sldId id="373" r:id="rId15"/>
    <p:sldId id="372" r:id="rId16"/>
    <p:sldId id="369" r:id="rId17"/>
    <p:sldId id="347" r:id="rId18"/>
    <p:sldId id="353" r:id="rId19"/>
    <p:sldId id="355" r:id="rId20"/>
    <p:sldId id="356" r:id="rId21"/>
    <p:sldId id="358" r:id="rId22"/>
    <p:sldId id="357" r:id="rId23"/>
    <p:sldId id="338" r:id="rId24"/>
    <p:sldId id="339" r:id="rId25"/>
    <p:sldId id="359" r:id="rId26"/>
    <p:sldId id="341" r:id="rId27"/>
    <p:sldId id="360" r:id="rId28"/>
    <p:sldId id="342" r:id="rId29"/>
    <p:sldId id="340" r:id="rId30"/>
    <p:sldId id="269" r:id="rId31"/>
    <p:sldId id="361" r:id="rId32"/>
    <p:sldId id="362" r:id="rId33"/>
    <p:sldId id="365"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000" initials="0" lastIdx="1" clrIdx="0">
    <p:extLst>
      <p:ext uri="{19B8F6BF-5375-455C-9EA6-DF929625EA0E}">
        <p15:presenceInfo xmlns:p15="http://schemas.microsoft.com/office/powerpoint/2012/main" userId="00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44AFD-6180-486C-B4C1-88C5800A112D}" type="datetimeFigureOut">
              <a:rPr lang="zh-CN" altLang="en-US" smtClean="0"/>
              <a:t>2018/3/9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945287-4C1B-4ABE-926B-3A310360807B}" type="slidenum">
              <a:rPr lang="zh-CN" altLang="en-US" smtClean="0"/>
              <a:t>‹#›</a:t>
            </a:fld>
            <a:endParaRPr lang="zh-CN" altLang="en-US"/>
          </a:p>
        </p:txBody>
      </p:sp>
    </p:spTree>
    <p:extLst>
      <p:ext uri="{BB962C8B-B14F-4D97-AF65-F5344CB8AC3E}">
        <p14:creationId xmlns:p14="http://schemas.microsoft.com/office/powerpoint/2010/main" val="3450979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DAA475-A998-46A9-82F3-D9ACEF5D391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FF49488-C9AF-470A-8FD7-F7D29EB17E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CF30670-8912-4254-9ADB-FB691191F4F6}"/>
              </a:ext>
            </a:extLst>
          </p:cNvPr>
          <p:cNvSpPr>
            <a:spLocks noGrp="1"/>
          </p:cNvSpPr>
          <p:nvPr>
            <p:ph type="dt" sz="half" idx="10"/>
          </p:nvPr>
        </p:nvSpPr>
        <p:spPr/>
        <p:txBody>
          <a:bodyPr/>
          <a:lstStyle/>
          <a:p>
            <a:fld id="{ABBCDFAC-EFF9-40EE-BA41-6A92A73578BD}" type="datetimeFigureOut">
              <a:rPr lang="zh-CN" altLang="en-US" smtClean="0"/>
              <a:t>2018/3/9</a:t>
            </a:fld>
            <a:endParaRPr lang="zh-CN" altLang="en-US"/>
          </a:p>
        </p:txBody>
      </p:sp>
      <p:sp>
        <p:nvSpPr>
          <p:cNvPr id="5" name="页脚占位符 4">
            <a:extLst>
              <a:ext uri="{FF2B5EF4-FFF2-40B4-BE49-F238E27FC236}">
                <a16:creationId xmlns:a16="http://schemas.microsoft.com/office/drawing/2014/main" id="{D32AEF2D-DF50-4BF9-9550-3CB9C012EC0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65B9F4F-0261-4B07-91B7-997D4479F2EF}"/>
              </a:ext>
            </a:extLst>
          </p:cNvPr>
          <p:cNvSpPr>
            <a:spLocks noGrp="1"/>
          </p:cNvSpPr>
          <p:nvPr>
            <p:ph type="sldNum" sz="quarter" idx="12"/>
          </p:nvPr>
        </p:nvSpPr>
        <p:spPr/>
        <p:txBody>
          <a:bodyPr/>
          <a:lstStyle/>
          <a:p>
            <a:fld id="{0A48DB3B-71BE-4538-B045-370A9F7669C5}" type="slidenum">
              <a:rPr lang="zh-CN" altLang="en-US" smtClean="0"/>
              <a:t>‹#›</a:t>
            </a:fld>
            <a:endParaRPr lang="zh-CN" altLang="en-US"/>
          </a:p>
        </p:txBody>
      </p:sp>
    </p:spTree>
    <p:extLst>
      <p:ext uri="{BB962C8B-B14F-4D97-AF65-F5344CB8AC3E}">
        <p14:creationId xmlns:p14="http://schemas.microsoft.com/office/powerpoint/2010/main" val="578399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C469E7-93E3-43CB-BEC9-F556B2DF0D6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D38D47D-71AC-465D-9F30-8FD5AFCA616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3D1D252-B680-4A93-B6F1-B430B76220F7}"/>
              </a:ext>
            </a:extLst>
          </p:cNvPr>
          <p:cNvSpPr>
            <a:spLocks noGrp="1"/>
          </p:cNvSpPr>
          <p:nvPr>
            <p:ph type="dt" sz="half" idx="10"/>
          </p:nvPr>
        </p:nvSpPr>
        <p:spPr/>
        <p:txBody>
          <a:bodyPr/>
          <a:lstStyle/>
          <a:p>
            <a:fld id="{ABBCDFAC-EFF9-40EE-BA41-6A92A73578BD}" type="datetimeFigureOut">
              <a:rPr lang="zh-CN" altLang="en-US" smtClean="0"/>
              <a:t>2018/3/9</a:t>
            </a:fld>
            <a:endParaRPr lang="zh-CN" altLang="en-US"/>
          </a:p>
        </p:txBody>
      </p:sp>
      <p:sp>
        <p:nvSpPr>
          <p:cNvPr id="5" name="页脚占位符 4">
            <a:extLst>
              <a:ext uri="{FF2B5EF4-FFF2-40B4-BE49-F238E27FC236}">
                <a16:creationId xmlns:a16="http://schemas.microsoft.com/office/drawing/2014/main" id="{F7CBB742-767E-4B7A-829D-ED40A249F91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5F561B0-F1C5-4173-9BA6-2EBDF6827088}"/>
              </a:ext>
            </a:extLst>
          </p:cNvPr>
          <p:cNvSpPr>
            <a:spLocks noGrp="1"/>
          </p:cNvSpPr>
          <p:nvPr>
            <p:ph type="sldNum" sz="quarter" idx="12"/>
          </p:nvPr>
        </p:nvSpPr>
        <p:spPr/>
        <p:txBody>
          <a:bodyPr/>
          <a:lstStyle/>
          <a:p>
            <a:fld id="{0A48DB3B-71BE-4538-B045-370A9F7669C5}" type="slidenum">
              <a:rPr lang="zh-CN" altLang="en-US" smtClean="0"/>
              <a:t>‹#›</a:t>
            </a:fld>
            <a:endParaRPr lang="zh-CN" altLang="en-US"/>
          </a:p>
        </p:txBody>
      </p:sp>
    </p:spTree>
    <p:extLst>
      <p:ext uri="{BB962C8B-B14F-4D97-AF65-F5344CB8AC3E}">
        <p14:creationId xmlns:p14="http://schemas.microsoft.com/office/powerpoint/2010/main" val="3069784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BD18E39-7691-4D41-9D9B-2B822A29807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0EDFF4E-A35C-44C9-AA1F-E6AE770EF0DF}"/>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44B8FDF-E1C5-4BA8-A0A9-42FF3AEDE7E8}"/>
              </a:ext>
            </a:extLst>
          </p:cNvPr>
          <p:cNvSpPr>
            <a:spLocks noGrp="1"/>
          </p:cNvSpPr>
          <p:nvPr>
            <p:ph type="dt" sz="half" idx="10"/>
          </p:nvPr>
        </p:nvSpPr>
        <p:spPr/>
        <p:txBody>
          <a:bodyPr/>
          <a:lstStyle/>
          <a:p>
            <a:fld id="{ABBCDFAC-EFF9-40EE-BA41-6A92A73578BD}" type="datetimeFigureOut">
              <a:rPr lang="zh-CN" altLang="en-US" smtClean="0"/>
              <a:t>2018/3/9</a:t>
            </a:fld>
            <a:endParaRPr lang="zh-CN" altLang="en-US"/>
          </a:p>
        </p:txBody>
      </p:sp>
      <p:sp>
        <p:nvSpPr>
          <p:cNvPr id="5" name="页脚占位符 4">
            <a:extLst>
              <a:ext uri="{FF2B5EF4-FFF2-40B4-BE49-F238E27FC236}">
                <a16:creationId xmlns:a16="http://schemas.microsoft.com/office/drawing/2014/main" id="{F01A9896-2ADD-464D-BB35-97530D56F6A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BD6F7CC-7A0D-486C-91BD-021F8B4CE751}"/>
              </a:ext>
            </a:extLst>
          </p:cNvPr>
          <p:cNvSpPr>
            <a:spLocks noGrp="1"/>
          </p:cNvSpPr>
          <p:nvPr>
            <p:ph type="sldNum" sz="quarter" idx="12"/>
          </p:nvPr>
        </p:nvSpPr>
        <p:spPr/>
        <p:txBody>
          <a:bodyPr/>
          <a:lstStyle/>
          <a:p>
            <a:fld id="{0A48DB3B-71BE-4538-B045-370A9F7669C5}" type="slidenum">
              <a:rPr lang="zh-CN" altLang="en-US" smtClean="0"/>
              <a:t>‹#›</a:t>
            </a:fld>
            <a:endParaRPr lang="zh-CN" altLang="en-US"/>
          </a:p>
        </p:txBody>
      </p:sp>
    </p:spTree>
    <p:extLst>
      <p:ext uri="{BB962C8B-B14F-4D97-AF65-F5344CB8AC3E}">
        <p14:creationId xmlns:p14="http://schemas.microsoft.com/office/powerpoint/2010/main" val="3725197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pic>
        <p:nvPicPr>
          <p:cNvPr id="3" name="Picture 28">
            <a:extLst>
              <a:ext uri="{FF2B5EF4-FFF2-40B4-BE49-F238E27FC236}">
                <a16:creationId xmlns:a16="http://schemas.microsoft.com/office/drawing/2014/main" id="{147B4EA9-B652-4E26-B7CA-B0718C8C4F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1"/>
            <a:ext cx="11135784" cy="605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a:xfrm>
            <a:off x="527536" y="750377"/>
            <a:ext cx="10972800" cy="883778"/>
          </a:xfrm>
        </p:spPr>
        <p:txBody>
          <a:bodyPr/>
          <a:lstStyle/>
          <a:p>
            <a:r>
              <a:rPr lang="zh-CN" altLang="en-US"/>
              <a:t>单击此处编辑母版标题样式</a:t>
            </a:r>
          </a:p>
        </p:txBody>
      </p:sp>
      <p:sp>
        <p:nvSpPr>
          <p:cNvPr id="4" name="日期占位符 2">
            <a:extLst>
              <a:ext uri="{FF2B5EF4-FFF2-40B4-BE49-F238E27FC236}">
                <a16:creationId xmlns:a16="http://schemas.microsoft.com/office/drawing/2014/main" id="{7281B03A-9D2D-4A1D-B03E-BFFA263EB9F2}"/>
              </a:ext>
            </a:extLst>
          </p:cNvPr>
          <p:cNvSpPr>
            <a:spLocks noGrp="1"/>
          </p:cNvSpPr>
          <p:nvPr>
            <p:ph type="dt" sz="half" idx="10"/>
          </p:nvPr>
        </p:nvSpPr>
        <p:spPr/>
        <p:txBody>
          <a:bodyPr/>
          <a:lstStyle>
            <a:lvl1pPr>
              <a:defRPr/>
            </a:lvl1pPr>
          </a:lstStyle>
          <a:p>
            <a:pPr>
              <a:defRPr/>
            </a:pPr>
            <a:fld id="{16574079-CA70-4EF1-BAB9-A98D6EDD873E}" type="datetime1">
              <a:rPr lang="zh-CN" altLang="en-US"/>
              <a:pPr>
                <a:defRPr/>
              </a:pPr>
              <a:t>2018/3/9</a:t>
            </a:fld>
            <a:endParaRPr lang="zh-CN" altLang="en-US" sz="2160">
              <a:solidFill>
                <a:schemeClr val="tx1"/>
              </a:solidFill>
            </a:endParaRPr>
          </a:p>
        </p:txBody>
      </p:sp>
      <p:sp>
        <p:nvSpPr>
          <p:cNvPr id="5" name="页脚占位符 3">
            <a:extLst>
              <a:ext uri="{FF2B5EF4-FFF2-40B4-BE49-F238E27FC236}">
                <a16:creationId xmlns:a16="http://schemas.microsoft.com/office/drawing/2014/main" id="{8F09FA12-4BA6-40C3-A383-2BAA26B3DC43}"/>
              </a:ext>
            </a:extLst>
          </p:cNvPr>
          <p:cNvSpPr>
            <a:spLocks noGrp="1"/>
          </p:cNvSpPr>
          <p:nvPr>
            <p:ph type="ftr" sz="quarter" idx="11"/>
          </p:nvPr>
        </p:nvSpPr>
        <p:spPr/>
        <p:txBody>
          <a:bodyPr/>
          <a:lstStyle>
            <a:lvl1pPr>
              <a:defRPr/>
            </a:lvl1pPr>
          </a:lstStyle>
          <a:p>
            <a:pPr>
              <a:defRPr/>
            </a:pPr>
            <a:endParaRPr lang="zh-CN" altLang="zh-CN"/>
          </a:p>
        </p:txBody>
      </p:sp>
      <p:sp>
        <p:nvSpPr>
          <p:cNvPr id="6" name="灯片编号占位符 4">
            <a:extLst>
              <a:ext uri="{FF2B5EF4-FFF2-40B4-BE49-F238E27FC236}">
                <a16:creationId xmlns:a16="http://schemas.microsoft.com/office/drawing/2014/main" id="{DA018C86-A8CE-4052-847A-96BF00F02EEF}"/>
              </a:ext>
            </a:extLst>
          </p:cNvPr>
          <p:cNvSpPr>
            <a:spLocks noGrp="1"/>
          </p:cNvSpPr>
          <p:nvPr>
            <p:ph type="sldNum" sz="quarter" idx="12"/>
          </p:nvPr>
        </p:nvSpPr>
        <p:spPr/>
        <p:txBody>
          <a:bodyPr/>
          <a:lstStyle>
            <a:lvl1pPr>
              <a:defRPr/>
            </a:lvl1pPr>
          </a:lstStyle>
          <a:p>
            <a:fld id="{6DDC22E1-FA1A-4856-9AB9-97C631EB3901}" type="slidenum">
              <a:rPr lang="zh-CN" altLang="en-US"/>
              <a:pPr/>
              <a:t>‹#›</a:t>
            </a:fld>
            <a:endParaRPr lang="zh-CN" altLang="en-US" sz="2160">
              <a:solidFill>
                <a:schemeClr val="tx1"/>
              </a:solidFill>
            </a:endParaRPr>
          </a:p>
        </p:txBody>
      </p:sp>
    </p:spTree>
    <p:extLst>
      <p:ext uri="{BB962C8B-B14F-4D97-AF65-F5344CB8AC3E}">
        <p14:creationId xmlns:p14="http://schemas.microsoft.com/office/powerpoint/2010/main" val="1230479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D0556F-6797-42AF-8B5D-201F2E1575AE}"/>
              </a:ext>
            </a:extLst>
          </p:cNvPr>
          <p:cNvSpPr>
            <a:spLocks noGrp="1"/>
          </p:cNvSpPr>
          <p:nvPr>
            <p:ph type="title"/>
          </p:nvPr>
        </p:nvSpPr>
        <p:spPr>
          <a:xfrm>
            <a:off x="720754" y="557765"/>
            <a:ext cx="10515600" cy="511730"/>
          </a:xfrm>
        </p:spPr>
        <p:txBody>
          <a:bodyPr>
            <a:noAutofit/>
          </a:bodyPr>
          <a:lstStyle>
            <a:lvl1pPr>
              <a:defRPr sz="3200" b="1">
                <a:solidFill>
                  <a:srgbClr val="FF0000"/>
                </a:solidFill>
                <a:latin typeface="黑体" panose="02010609060101010101" pitchFamily="49" charset="-122"/>
                <a:ea typeface="黑体" panose="02010609060101010101" pitchFamily="49"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F5A1F79E-9034-4B54-8CFA-19DAAAEA1113}"/>
              </a:ext>
            </a:extLst>
          </p:cNvPr>
          <p:cNvSpPr>
            <a:spLocks noGrp="1"/>
          </p:cNvSpPr>
          <p:nvPr>
            <p:ph idx="1"/>
          </p:nvPr>
        </p:nvSpPr>
        <p:spPr>
          <a:xfrm>
            <a:off x="720754" y="1402592"/>
            <a:ext cx="10515600" cy="4281051"/>
          </a:xfrm>
        </p:spPr>
        <p:txBody>
          <a:bodyPr>
            <a:normAutofit/>
          </a:bodyPr>
          <a:lstStyle>
            <a:lvl1pPr>
              <a:defRPr sz="2800" b="1"/>
            </a:lvl1pPr>
            <a:lvl2pPr>
              <a:defRPr sz="2800" b="1"/>
            </a:lvl2pPr>
            <a:lvl3pPr>
              <a:defRPr sz="2800" b="1"/>
            </a:lvl3pPr>
            <a:lvl4pPr>
              <a:defRPr sz="2800" b="1"/>
            </a:lvl4pPr>
            <a:lvl5pPr>
              <a:defRPr sz="2800" b="1"/>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5E13CC9-518C-4621-99E5-CB654EBF220D}"/>
              </a:ext>
            </a:extLst>
          </p:cNvPr>
          <p:cNvSpPr>
            <a:spLocks noGrp="1"/>
          </p:cNvSpPr>
          <p:nvPr>
            <p:ph type="dt" sz="half" idx="10"/>
          </p:nvPr>
        </p:nvSpPr>
        <p:spPr/>
        <p:txBody>
          <a:bodyPr/>
          <a:lstStyle/>
          <a:p>
            <a:fld id="{ABBCDFAC-EFF9-40EE-BA41-6A92A73578BD}" type="datetimeFigureOut">
              <a:rPr lang="zh-CN" altLang="en-US" smtClean="0"/>
              <a:t>2018/3/9</a:t>
            </a:fld>
            <a:endParaRPr lang="zh-CN" altLang="en-US"/>
          </a:p>
        </p:txBody>
      </p:sp>
      <p:sp>
        <p:nvSpPr>
          <p:cNvPr id="5" name="页脚占位符 4">
            <a:extLst>
              <a:ext uri="{FF2B5EF4-FFF2-40B4-BE49-F238E27FC236}">
                <a16:creationId xmlns:a16="http://schemas.microsoft.com/office/drawing/2014/main" id="{9ED5A80E-98CD-41FB-968F-E535B1266D2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5F0B9A0-7F06-49C9-BACD-A7047F31E4B1}"/>
              </a:ext>
            </a:extLst>
          </p:cNvPr>
          <p:cNvSpPr>
            <a:spLocks noGrp="1"/>
          </p:cNvSpPr>
          <p:nvPr>
            <p:ph type="sldNum" sz="quarter" idx="12"/>
          </p:nvPr>
        </p:nvSpPr>
        <p:spPr/>
        <p:txBody>
          <a:bodyPr/>
          <a:lstStyle/>
          <a:p>
            <a:fld id="{0A48DB3B-71BE-4538-B045-370A9F7669C5}" type="slidenum">
              <a:rPr lang="zh-CN" altLang="en-US" smtClean="0"/>
              <a:t>‹#›</a:t>
            </a:fld>
            <a:endParaRPr lang="zh-CN" altLang="en-US"/>
          </a:p>
        </p:txBody>
      </p:sp>
    </p:spTree>
    <p:extLst>
      <p:ext uri="{BB962C8B-B14F-4D97-AF65-F5344CB8AC3E}">
        <p14:creationId xmlns:p14="http://schemas.microsoft.com/office/powerpoint/2010/main" val="3307042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6588B3-D31A-4EDA-9D87-40F5706F198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ECF00C9-3E27-490F-B590-911924A956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7811867-9E94-484E-B818-F414174235A7}"/>
              </a:ext>
            </a:extLst>
          </p:cNvPr>
          <p:cNvSpPr>
            <a:spLocks noGrp="1"/>
          </p:cNvSpPr>
          <p:nvPr>
            <p:ph type="dt" sz="half" idx="10"/>
          </p:nvPr>
        </p:nvSpPr>
        <p:spPr/>
        <p:txBody>
          <a:bodyPr/>
          <a:lstStyle/>
          <a:p>
            <a:fld id="{ABBCDFAC-EFF9-40EE-BA41-6A92A73578BD}" type="datetimeFigureOut">
              <a:rPr lang="zh-CN" altLang="en-US" smtClean="0"/>
              <a:t>2018/3/9</a:t>
            </a:fld>
            <a:endParaRPr lang="zh-CN" altLang="en-US"/>
          </a:p>
        </p:txBody>
      </p:sp>
      <p:sp>
        <p:nvSpPr>
          <p:cNvPr id="5" name="页脚占位符 4">
            <a:extLst>
              <a:ext uri="{FF2B5EF4-FFF2-40B4-BE49-F238E27FC236}">
                <a16:creationId xmlns:a16="http://schemas.microsoft.com/office/drawing/2014/main" id="{29510603-12C8-4544-9225-5ECEBE02CA6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8F64062-B287-4EF8-AE92-610FE0C3EAB0}"/>
              </a:ext>
            </a:extLst>
          </p:cNvPr>
          <p:cNvSpPr>
            <a:spLocks noGrp="1"/>
          </p:cNvSpPr>
          <p:nvPr>
            <p:ph type="sldNum" sz="quarter" idx="12"/>
          </p:nvPr>
        </p:nvSpPr>
        <p:spPr/>
        <p:txBody>
          <a:bodyPr/>
          <a:lstStyle/>
          <a:p>
            <a:fld id="{0A48DB3B-71BE-4538-B045-370A9F7669C5}" type="slidenum">
              <a:rPr lang="zh-CN" altLang="en-US" smtClean="0"/>
              <a:t>‹#›</a:t>
            </a:fld>
            <a:endParaRPr lang="zh-CN" altLang="en-US"/>
          </a:p>
        </p:txBody>
      </p:sp>
    </p:spTree>
    <p:extLst>
      <p:ext uri="{BB962C8B-B14F-4D97-AF65-F5344CB8AC3E}">
        <p14:creationId xmlns:p14="http://schemas.microsoft.com/office/powerpoint/2010/main" val="361590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787E75-91A0-4F41-92F9-B39C08AD9C1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CDCABF4-43DF-4F11-9D0D-7E6E574E7A71}"/>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34A50264-6F43-4880-A2D9-B69E4C9F92BD}"/>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315AA38E-CC94-40FF-A06B-DB024D90B354}"/>
              </a:ext>
            </a:extLst>
          </p:cNvPr>
          <p:cNvSpPr>
            <a:spLocks noGrp="1"/>
          </p:cNvSpPr>
          <p:nvPr>
            <p:ph type="dt" sz="half" idx="10"/>
          </p:nvPr>
        </p:nvSpPr>
        <p:spPr/>
        <p:txBody>
          <a:bodyPr/>
          <a:lstStyle/>
          <a:p>
            <a:fld id="{ABBCDFAC-EFF9-40EE-BA41-6A92A73578BD}" type="datetimeFigureOut">
              <a:rPr lang="zh-CN" altLang="en-US" smtClean="0"/>
              <a:t>2018/3/9</a:t>
            </a:fld>
            <a:endParaRPr lang="zh-CN" altLang="en-US"/>
          </a:p>
        </p:txBody>
      </p:sp>
      <p:sp>
        <p:nvSpPr>
          <p:cNvPr id="6" name="页脚占位符 5">
            <a:extLst>
              <a:ext uri="{FF2B5EF4-FFF2-40B4-BE49-F238E27FC236}">
                <a16:creationId xmlns:a16="http://schemas.microsoft.com/office/drawing/2014/main" id="{89E2C6FA-5D70-4117-935F-AC078A5C4BE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A2576D5-08F7-48B5-AE5F-C2BC46DEF8FD}"/>
              </a:ext>
            </a:extLst>
          </p:cNvPr>
          <p:cNvSpPr>
            <a:spLocks noGrp="1"/>
          </p:cNvSpPr>
          <p:nvPr>
            <p:ph type="sldNum" sz="quarter" idx="12"/>
          </p:nvPr>
        </p:nvSpPr>
        <p:spPr/>
        <p:txBody>
          <a:bodyPr/>
          <a:lstStyle/>
          <a:p>
            <a:fld id="{0A48DB3B-71BE-4538-B045-370A9F7669C5}" type="slidenum">
              <a:rPr lang="zh-CN" altLang="en-US" smtClean="0"/>
              <a:t>‹#›</a:t>
            </a:fld>
            <a:endParaRPr lang="zh-CN" altLang="en-US"/>
          </a:p>
        </p:txBody>
      </p:sp>
    </p:spTree>
    <p:extLst>
      <p:ext uri="{BB962C8B-B14F-4D97-AF65-F5344CB8AC3E}">
        <p14:creationId xmlns:p14="http://schemas.microsoft.com/office/powerpoint/2010/main" val="3438558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4D3E19-7D06-47E9-A496-8B95D82DE02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4B8B8E0-0345-4FA1-8CC0-B85A7D3BFA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3EF8E090-4135-4296-880E-2D3A5A4F62B4}"/>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AE4F34F-2C4E-409B-B879-82C6894618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D8BB2EF-502B-473A-8B78-973EE488A446}"/>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A6404E9-7FAB-4504-B610-13B78B681AA7}"/>
              </a:ext>
            </a:extLst>
          </p:cNvPr>
          <p:cNvSpPr>
            <a:spLocks noGrp="1"/>
          </p:cNvSpPr>
          <p:nvPr>
            <p:ph type="dt" sz="half" idx="10"/>
          </p:nvPr>
        </p:nvSpPr>
        <p:spPr/>
        <p:txBody>
          <a:bodyPr/>
          <a:lstStyle/>
          <a:p>
            <a:fld id="{ABBCDFAC-EFF9-40EE-BA41-6A92A73578BD}" type="datetimeFigureOut">
              <a:rPr lang="zh-CN" altLang="en-US" smtClean="0"/>
              <a:t>2018/3/9</a:t>
            </a:fld>
            <a:endParaRPr lang="zh-CN" altLang="en-US"/>
          </a:p>
        </p:txBody>
      </p:sp>
      <p:sp>
        <p:nvSpPr>
          <p:cNvPr id="8" name="页脚占位符 7">
            <a:extLst>
              <a:ext uri="{FF2B5EF4-FFF2-40B4-BE49-F238E27FC236}">
                <a16:creationId xmlns:a16="http://schemas.microsoft.com/office/drawing/2014/main" id="{B00FD9E1-1E42-4960-B94E-EBA08BB45D9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45ED0B2-0F51-4B37-922E-B7244D1BC67F}"/>
              </a:ext>
            </a:extLst>
          </p:cNvPr>
          <p:cNvSpPr>
            <a:spLocks noGrp="1"/>
          </p:cNvSpPr>
          <p:nvPr>
            <p:ph type="sldNum" sz="quarter" idx="12"/>
          </p:nvPr>
        </p:nvSpPr>
        <p:spPr/>
        <p:txBody>
          <a:bodyPr/>
          <a:lstStyle/>
          <a:p>
            <a:fld id="{0A48DB3B-71BE-4538-B045-370A9F7669C5}" type="slidenum">
              <a:rPr lang="zh-CN" altLang="en-US" smtClean="0"/>
              <a:t>‹#›</a:t>
            </a:fld>
            <a:endParaRPr lang="zh-CN" altLang="en-US"/>
          </a:p>
        </p:txBody>
      </p:sp>
    </p:spTree>
    <p:extLst>
      <p:ext uri="{BB962C8B-B14F-4D97-AF65-F5344CB8AC3E}">
        <p14:creationId xmlns:p14="http://schemas.microsoft.com/office/powerpoint/2010/main" val="559624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A46BF8-F5B5-4FD1-BD65-2574AAB3CAE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5958BE8-D4BC-4723-B6C7-C73378560515}"/>
              </a:ext>
            </a:extLst>
          </p:cNvPr>
          <p:cNvSpPr>
            <a:spLocks noGrp="1"/>
          </p:cNvSpPr>
          <p:nvPr>
            <p:ph type="dt" sz="half" idx="10"/>
          </p:nvPr>
        </p:nvSpPr>
        <p:spPr/>
        <p:txBody>
          <a:bodyPr/>
          <a:lstStyle/>
          <a:p>
            <a:fld id="{ABBCDFAC-EFF9-40EE-BA41-6A92A73578BD}" type="datetimeFigureOut">
              <a:rPr lang="zh-CN" altLang="en-US" smtClean="0"/>
              <a:t>2018/3/9</a:t>
            </a:fld>
            <a:endParaRPr lang="zh-CN" altLang="en-US"/>
          </a:p>
        </p:txBody>
      </p:sp>
      <p:sp>
        <p:nvSpPr>
          <p:cNvPr id="4" name="页脚占位符 3">
            <a:extLst>
              <a:ext uri="{FF2B5EF4-FFF2-40B4-BE49-F238E27FC236}">
                <a16:creationId xmlns:a16="http://schemas.microsoft.com/office/drawing/2014/main" id="{0D2222FD-F1C2-4F72-96A3-B4863AE84A1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B1C80EE-E119-43B8-B535-135E304F1CA0}"/>
              </a:ext>
            </a:extLst>
          </p:cNvPr>
          <p:cNvSpPr>
            <a:spLocks noGrp="1"/>
          </p:cNvSpPr>
          <p:nvPr>
            <p:ph type="sldNum" sz="quarter" idx="12"/>
          </p:nvPr>
        </p:nvSpPr>
        <p:spPr/>
        <p:txBody>
          <a:bodyPr/>
          <a:lstStyle/>
          <a:p>
            <a:fld id="{0A48DB3B-71BE-4538-B045-370A9F7669C5}" type="slidenum">
              <a:rPr lang="zh-CN" altLang="en-US" smtClean="0"/>
              <a:t>‹#›</a:t>
            </a:fld>
            <a:endParaRPr lang="zh-CN" altLang="en-US"/>
          </a:p>
        </p:txBody>
      </p:sp>
    </p:spTree>
    <p:extLst>
      <p:ext uri="{BB962C8B-B14F-4D97-AF65-F5344CB8AC3E}">
        <p14:creationId xmlns:p14="http://schemas.microsoft.com/office/powerpoint/2010/main" val="813051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24F6C5A-51A0-40F0-94C8-DA6312348519}"/>
              </a:ext>
            </a:extLst>
          </p:cNvPr>
          <p:cNvSpPr>
            <a:spLocks noGrp="1"/>
          </p:cNvSpPr>
          <p:nvPr>
            <p:ph type="dt" sz="half" idx="10"/>
          </p:nvPr>
        </p:nvSpPr>
        <p:spPr/>
        <p:txBody>
          <a:bodyPr/>
          <a:lstStyle/>
          <a:p>
            <a:fld id="{ABBCDFAC-EFF9-40EE-BA41-6A92A73578BD}" type="datetimeFigureOut">
              <a:rPr lang="zh-CN" altLang="en-US" smtClean="0"/>
              <a:t>2018/3/9</a:t>
            </a:fld>
            <a:endParaRPr lang="zh-CN" altLang="en-US"/>
          </a:p>
        </p:txBody>
      </p:sp>
      <p:sp>
        <p:nvSpPr>
          <p:cNvPr id="3" name="页脚占位符 2">
            <a:extLst>
              <a:ext uri="{FF2B5EF4-FFF2-40B4-BE49-F238E27FC236}">
                <a16:creationId xmlns:a16="http://schemas.microsoft.com/office/drawing/2014/main" id="{9C5963F5-24FB-4C33-8DAC-239F946E6B7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B35344F-0A13-496F-ADAC-58259EFB31F4}"/>
              </a:ext>
            </a:extLst>
          </p:cNvPr>
          <p:cNvSpPr>
            <a:spLocks noGrp="1"/>
          </p:cNvSpPr>
          <p:nvPr>
            <p:ph type="sldNum" sz="quarter" idx="12"/>
          </p:nvPr>
        </p:nvSpPr>
        <p:spPr/>
        <p:txBody>
          <a:bodyPr/>
          <a:lstStyle/>
          <a:p>
            <a:fld id="{0A48DB3B-71BE-4538-B045-370A9F7669C5}" type="slidenum">
              <a:rPr lang="zh-CN" altLang="en-US" smtClean="0"/>
              <a:t>‹#›</a:t>
            </a:fld>
            <a:endParaRPr lang="zh-CN" altLang="en-US"/>
          </a:p>
        </p:txBody>
      </p:sp>
    </p:spTree>
    <p:extLst>
      <p:ext uri="{BB962C8B-B14F-4D97-AF65-F5344CB8AC3E}">
        <p14:creationId xmlns:p14="http://schemas.microsoft.com/office/powerpoint/2010/main" val="524697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DFCFD3-056F-4EDF-9933-1DF7CB076C2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C40664F-AB79-4014-A099-F3E958A938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E9FDFD48-81B0-4697-96D8-97E94BD1A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859E432-864C-4CD1-AA88-DC8C83ECCF78}"/>
              </a:ext>
            </a:extLst>
          </p:cNvPr>
          <p:cNvSpPr>
            <a:spLocks noGrp="1"/>
          </p:cNvSpPr>
          <p:nvPr>
            <p:ph type="dt" sz="half" idx="10"/>
          </p:nvPr>
        </p:nvSpPr>
        <p:spPr/>
        <p:txBody>
          <a:bodyPr/>
          <a:lstStyle/>
          <a:p>
            <a:fld id="{ABBCDFAC-EFF9-40EE-BA41-6A92A73578BD}" type="datetimeFigureOut">
              <a:rPr lang="zh-CN" altLang="en-US" smtClean="0"/>
              <a:t>2018/3/9</a:t>
            </a:fld>
            <a:endParaRPr lang="zh-CN" altLang="en-US"/>
          </a:p>
        </p:txBody>
      </p:sp>
      <p:sp>
        <p:nvSpPr>
          <p:cNvPr id="6" name="页脚占位符 5">
            <a:extLst>
              <a:ext uri="{FF2B5EF4-FFF2-40B4-BE49-F238E27FC236}">
                <a16:creationId xmlns:a16="http://schemas.microsoft.com/office/drawing/2014/main" id="{69370EA3-57F8-4E67-90CF-EA8BF96DCEC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8E1B153-2CCD-4F15-9DA6-341ADB976EC4}"/>
              </a:ext>
            </a:extLst>
          </p:cNvPr>
          <p:cNvSpPr>
            <a:spLocks noGrp="1"/>
          </p:cNvSpPr>
          <p:nvPr>
            <p:ph type="sldNum" sz="quarter" idx="12"/>
          </p:nvPr>
        </p:nvSpPr>
        <p:spPr/>
        <p:txBody>
          <a:bodyPr/>
          <a:lstStyle/>
          <a:p>
            <a:fld id="{0A48DB3B-71BE-4538-B045-370A9F7669C5}" type="slidenum">
              <a:rPr lang="zh-CN" altLang="en-US" smtClean="0"/>
              <a:t>‹#›</a:t>
            </a:fld>
            <a:endParaRPr lang="zh-CN" altLang="en-US"/>
          </a:p>
        </p:txBody>
      </p:sp>
    </p:spTree>
    <p:extLst>
      <p:ext uri="{BB962C8B-B14F-4D97-AF65-F5344CB8AC3E}">
        <p14:creationId xmlns:p14="http://schemas.microsoft.com/office/powerpoint/2010/main" val="563765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94FEEB-DDB5-42BE-B223-6780BCFC0AF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C5061E1-BCD8-4117-A5F2-044BE7FCC5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E78D8A6-C934-471C-B367-0CC16C58C2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0460562-31FD-4A3F-AD3A-5860334FD9C6}"/>
              </a:ext>
            </a:extLst>
          </p:cNvPr>
          <p:cNvSpPr>
            <a:spLocks noGrp="1"/>
          </p:cNvSpPr>
          <p:nvPr>
            <p:ph type="dt" sz="half" idx="10"/>
          </p:nvPr>
        </p:nvSpPr>
        <p:spPr/>
        <p:txBody>
          <a:bodyPr/>
          <a:lstStyle/>
          <a:p>
            <a:fld id="{ABBCDFAC-EFF9-40EE-BA41-6A92A73578BD}" type="datetimeFigureOut">
              <a:rPr lang="zh-CN" altLang="en-US" smtClean="0"/>
              <a:t>2018/3/9</a:t>
            </a:fld>
            <a:endParaRPr lang="zh-CN" altLang="en-US"/>
          </a:p>
        </p:txBody>
      </p:sp>
      <p:sp>
        <p:nvSpPr>
          <p:cNvPr id="6" name="页脚占位符 5">
            <a:extLst>
              <a:ext uri="{FF2B5EF4-FFF2-40B4-BE49-F238E27FC236}">
                <a16:creationId xmlns:a16="http://schemas.microsoft.com/office/drawing/2014/main" id="{C1047E23-6E77-4148-B260-B1E8410489C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FE59C66-60A8-4CA7-A0F2-D31FA6CD9CB6}"/>
              </a:ext>
            </a:extLst>
          </p:cNvPr>
          <p:cNvSpPr>
            <a:spLocks noGrp="1"/>
          </p:cNvSpPr>
          <p:nvPr>
            <p:ph type="sldNum" sz="quarter" idx="12"/>
          </p:nvPr>
        </p:nvSpPr>
        <p:spPr/>
        <p:txBody>
          <a:bodyPr/>
          <a:lstStyle/>
          <a:p>
            <a:fld id="{0A48DB3B-71BE-4538-B045-370A9F7669C5}" type="slidenum">
              <a:rPr lang="zh-CN" altLang="en-US" smtClean="0"/>
              <a:t>‹#›</a:t>
            </a:fld>
            <a:endParaRPr lang="zh-CN" altLang="en-US"/>
          </a:p>
        </p:txBody>
      </p:sp>
    </p:spTree>
    <p:extLst>
      <p:ext uri="{BB962C8B-B14F-4D97-AF65-F5344CB8AC3E}">
        <p14:creationId xmlns:p14="http://schemas.microsoft.com/office/powerpoint/2010/main" val="4187909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A2DB5B6-EC69-48DA-9B42-819ABBB97F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70E8524-3D37-4EED-A179-FAFB5380DA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DE3FC19-F8F3-4EC6-827B-EDF042E3F9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BCDFAC-EFF9-40EE-BA41-6A92A73578BD}" type="datetimeFigureOut">
              <a:rPr lang="zh-CN" altLang="en-US" smtClean="0"/>
              <a:t>2018/3/9</a:t>
            </a:fld>
            <a:endParaRPr lang="zh-CN" altLang="en-US"/>
          </a:p>
        </p:txBody>
      </p:sp>
      <p:sp>
        <p:nvSpPr>
          <p:cNvPr id="5" name="页脚占位符 4">
            <a:extLst>
              <a:ext uri="{FF2B5EF4-FFF2-40B4-BE49-F238E27FC236}">
                <a16:creationId xmlns:a16="http://schemas.microsoft.com/office/drawing/2014/main" id="{417AB958-ADDB-4664-A4DD-0059149B96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56DAF70-97E8-467C-A49C-0423556829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48DB3B-71BE-4538-B045-370A9F7669C5}" type="slidenum">
              <a:rPr lang="zh-CN" altLang="en-US" smtClean="0"/>
              <a:t>‹#›</a:t>
            </a:fld>
            <a:endParaRPr lang="zh-CN" altLang="en-US"/>
          </a:p>
        </p:txBody>
      </p:sp>
    </p:spTree>
    <p:extLst>
      <p:ext uri="{BB962C8B-B14F-4D97-AF65-F5344CB8AC3E}">
        <p14:creationId xmlns:p14="http://schemas.microsoft.com/office/powerpoint/2010/main" val="3601961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7.wmf"/></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8.emf"/></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hyperlink" Target="mailto:&#26448;&#26009;&#21457;&#33267;409613519@qq.com" TargetMode="Externa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iamisis\Desktop\崔老师的PPT\bghome0.png">
            <a:extLst>
              <a:ext uri="{FF2B5EF4-FFF2-40B4-BE49-F238E27FC236}">
                <a16:creationId xmlns:a16="http://schemas.microsoft.com/office/drawing/2014/main" id="{8B1AA72F-24E3-4A23-93D9-952B565CBF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838" y="586292"/>
            <a:ext cx="11844227" cy="585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3" descr="PPECLOGO-eff-0-2">
            <a:extLst>
              <a:ext uri="{FF2B5EF4-FFF2-40B4-BE49-F238E27FC236}">
                <a16:creationId xmlns:a16="http://schemas.microsoft.com/office/drawing/2014/main" id="{620A044A-3247-4AEF-AB30-2D9DFF8389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5790" y="4631056"/>
            <a:ext cx="927736" cy="630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5" descr="PPECLOGO-eff-0-1">
            <a:extLst>
              <a:ext uri="{FF2B5EF4-FFF2-40B4-BE49-F238E27FC236}">
                <a16:creationId xmlns:a16="http://schemas.microsoft.com/office/drawing/2014/main" id="{BA1F0B98-AAA2-4337-A42D-EE7A12DA65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3880" y="5408296"/>
            <a:ext cx="495300" cy="33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6" descr="PPECLOGO-eff-0-1">
            <a:extLst>
              <a:ext uri="{FF2B5EF4-FFF2-40B4-BE49-F238E27FC236}">
                <a16:creationId xmlns:a16="http://schemas.microsoft.com/office/drawing/2014/main" id="{A60F58D9-048D-44DE-B8D4-3D6D39F8CE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0890" y="4680586"/>
            <a:ext cx="379096" cy="25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7" descr="PPECLOGO-eff-0-1">
            <a:extLst>
              <a:ext uri="{FF2B5EF4-FFF2-40B4-BE49-F238E27FC236}">
                <a16:creationId xmlns:a16="http://schemas.microsoft.com/office/drawing/2014/main" id="{50369CC6-8873-40B3-A0AA-48F848CE9D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8781" y="5463540"/>
            <a:ext cx="186690"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8" descr="PPECLOGO-eff-0-2">
            <a:extLst>
              <a:ext uri="{FF2B5EF4-FFF2-40B4-BE49-F238E27FC236}">
                <a16:creationId xmlns:a16="http://schemas.microsoft.com/office/drawing/2014/main" id="{4FE7B0AA-492F-4693-B37A-FE7CE7EDA9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9690" y="4402456"/>
            <a:ext cx="927736" cy="630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9" descr="PPECLOGO-eff-5-4">
            <a:extLst>
              <a:ext uri="{FF2B5EF4-FFF2-40B4-BE49-F238E27FC236}">
                <a16:creationId xmlns:a16="http://schemas.microsoft.com/office/drawing/2014/main" id="{8E33FAF2-0FDF-40F8-8ACC-A06BC3F18A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4690" y="4933950"/>
            <a:ext cx="1396366"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12" descr="PPECLOGO-eff-0-1">
            <a:extLst>
              <a:ext uri="{FF2B5EF4-FFF2-40B4-BE49-F238E27FC236}">
                <a16:creationId xmlns:a16="http://schemas.microsoft.com/office/drawing/2014/main" id="{02671C59-8FD6-4CAD-9F12-FD6F6B1B78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58100" y="5284471"/>
            <a:ext cx="493396" cy="33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13" descr="PPECLOGO-eff-0-1">
            <a:extLst>
              <a:ext uri="{FF2B5EF4-FFF2-40B4-BE49-F238E27FC236}">
                <a16:creationId xmlns:a16="http://schemas.microsoft.com/office/drawing/2014/main" id="{55285890-F297-4AB4-8548-242AA8C52E0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86110" y="4227196"/>
            <a:ext cx="493396" cy="32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14" descr="PPECLOGO-eff2-1-2">
            <a:extLst>
              <a:ext uri="{FF2B5EF4-FFF2-40B4-BE49-F238E27FC236}">
                <a16:creationId xmlns:a16="http://schemas.microsoft.com/office/drawing/2014/main" id="{169BF7CA-5796-4F85-968C-221185B2C25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91691" y="4589146"/>
            <a:ext cx="160401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Picture 15" descr="PPECLOGO-eff2-1-3">
            <a:extLst>
              <a:ext uri="{FF2B5EF4-FFF2-40B4-BE49-F238E27FC236}">
                <a16:creationId xmlns:a16="http://schemas.microsoft.com/office/drawing/2014/main" id="{4B7C196B-7C00-4289-8D5E-9A69CC8E689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16680" y="4579621"/>
            <a:ext cx="413386" cy="308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5" name="Picture 16" descr="PPECLOGO-eff2-1-4">
            <a:extLst>
              <a:ext uri="{FF2B5EF4-FFF2-40B4-BE49-F238E27FC236}">
                <a16:creationId xmlns:a16="http://schemas.microsoft.com/office/drawing/2014/main" id="{0C07B121-61B6-4350-B3D3-82237616324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02930" y="5033010"/>
            <a:ext cx="664846" cy="49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6" name="Picture 17" descr="PPECLOGO-eff2-1-3">
            <a:extLst>
              <a:ext uri="{FF2B5EF4-FFF2-40B4-BE49-F238E27FC236}">
                <a16:creationId xmlns:a16="http://schemas.microsoft.com/office/drawing/2014/main" id="{CE973CC5-03F8-4668-9725-579ECFCA07F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81110" y="4684396"/>
            <a:ext cx="340996" cy="25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7" name="Picture 18" descr="PPECLOGO-eff2-1-3">
            <a:extLst>
              <a:ext uri="{FF2B5EF4-FFF2-40B4-BE49-F238E27FC236}">
                <a16:creationId xmlns:a16="http://schemas.microsoft.com/office/drawing/2014/main" id="{F91EA0C4-77E9-4483-9E2C-51197F55DD0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61170" y="5135880"/>
            <a:ext cx="266700" cy="19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8" name="TextBox 48">
            <a:extLst>
              <a:ext uri="{FF2B5EF4-FFF2-40B4-BE49-F238E27FC236}">
                <a16:creationId xmlns:a16="http://schemas.microsoft.com/office/drawing/2014/main" id="{D19B5CD6-79C4-4208-98DB-F18CA0E43B65}"/>
              </a:ext>
            </a:extLst>
          </p:cNvPr>
          <p:cNvSpPr>
            <a:spLocks noChangeArrowheads="1"/>
          </p:cNvSpPr>
          <p:nvPr/>
        </p:nvSpPr>
        <p:spPr bwMode="auto">
          <a:xfrm>
            <a:off x="952913" y="1728285"/>
            <a:ext cx="923842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4400" b="1" dirty="0">
                <a:solidFill>
                  <a:srgbClr val="FF0000"/>
                </a:solidFill>
              </a:rPr>
              <a:t>石河子大学内部控制项目第二次访谈</a:t>
            </a:r>
          </a:p>
        </p:txBody>
      </p:sp>
      <p:sp>
        <p:nvSpPr>
          <p:cNvPr id="28" name="TextBox 48">
            <a:extLst>
              <a:ext uri="{FF2B5EF4-FFF2-40B4-BE49-F238E27FC236}">
                <a16:creationId xmlns:a16="http://schemas.microsoft.com/office/drawing/2014/main" id="{6CDE3CDE-CB99-4D67-BF01-2829FA3C2811}"/>
              </a:ext>
            </a:extLst>
          </p:cNvPr>
          <p:cNvSpPr>
            <a:spLocks noChangeArrowheads="1"/>
          </p:cNvSpPr>
          <p:nvPr/>
        </p:nvSpPr>
        <p:spPr bwMode="auto">
          <a:xfrm>
            <a:off x="735105" y="3629978"/>
            <a:ext cx="11338526" cy="257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dirty="0">
                <a:solidFill>
                  <a:srgbClr val="FF0000"/>
                </a:solidFill>
              </a:rPr>
              <a:t>访谈部门：</a:t>
            </a:r>
            <a:r>
              <a:rPr lang="zh-CN" altLang="zh-CN" sz="3200" b="1" dirty="0">
                <a:solidFill>
                  <a:srgbClr val="FF0000"/>
                </a:solidFill>
              </a:rPr>
              <a:t>大学科技处、审计处、基建处、研工部、学工部、</a:t>
            </a:r>
            <a:r>
              <a:rPr lang="en-US" altLang="zh-CN" sz="3200" b="1" dirty="0">
                <a:solidFill>
                  <a:srgbClr val="FF0000"/>
                </a:solidFill>
              </a:rPr>
              <a:t>    </a:t>
            </a:r>
          </a:p>
          <a:p>
            <a:pPr eaLnBrk="1" hangingPunct="1"/>
            <a:r>
              <a:rPr lang="en-US" altLang="zh-CN" sz="3200" b="1" dirty="0">
                <a:solidFill>
                  <a:srgbClr val="FF0000"/>
                </a:solidFill>
              </a:rPr>
              <a:t>                   </a:t>
            </a:r>
            <a:r>
              <a:rPr lang="zh-CN" altLang="zh-CN" sz="3200" b="1" dirty="0">
                <a:solidFill>
                  <a:srgbClr val="FF0000"/>
                </a:solidFill>
              </a:rPr>
              <a:t>资产管理处、试验设备处、后勤集团</a:t>
            </a:r>
            <a:endParaRPr lang="en-US" altLang="zh-CN" sz="3200" b="1" dirty="0">
              <a:solidFill>
                <a:srgbClr val="FF0000"/>
              </a:solidFill>
            </a:endParaRPr>
          </a:p>
          <a:p>
            <a:pPr eaLnBrk="1" hangingPunct="1"/>
            <a:endParaRPr lang="zh-CN" altLang="zh-CN" sz="3200" b="1" dirty="0">
              <a:solidFill>
                <a:srgbClr val="FF0000"/>
              </a:solidFill>
            </a:endParaRPr>
          </a:p>
          <a:p>
            <a:pPr eaLnBrk="1" hangingPunct="1"/>
            <a:r>
              <a:rPr lang="zh-CN" altLang="en-US" sz="3200" b="1" dirty="0">
                <a:solidFill>
                  <a:srgbClr val="FF0000"/>
                </a:solidFill>
              </a:rPr>
              <a:t>项目组成员：杨兴全、李庆德、白俊、</a:t>
            </a:r>
            <a:r>
              <a:rPr lang="zh-CN" altLang="zh-CN" sz="3200" b="1" dirty="0">
                <a:solidFill>
                  <a:srgbClr val="FF0000"/>
                </a:solidFill>
              </a:rPr>
              <a:t>刘</a:t>
            </a:r>
            <a:r>
              <a:rPr lang="zh-CN" altLang="en-US" sz="3200" b="1" dirty="0">
                <a:solidFill>
                  <a:srgbClr val="FF0000"/>
                </a:solidFill>
              </a:rPr>
              <a:t>嫦、吕俊、吴春贤</a:t>
            </a:r>
            <a:endParaRPr lang="zh-CN" altLang="zh-CN" sz="3200" b="1" dirty="0">
              <a:solidFill>
                <a:srgbClr val="FF0000"/>
              </a:solidFill>
            </a:endParaRPr>
          </a:p>
          <a:p>
            <a:pPr eaLnBrk="1" hangingPunct="1"/>
            <a:endParaRPr lang="en-US" altLang="zh-CN" sz="3360" b="1" dirty="0">
              <a:solidFill>
                <a:srgbClr val="FF0000"/>
              </a:solidFill>
            </a:endParaRPr>
          </a:p>
        </p:txBody>
      </p:sp>
      <p:pic>
        <p:nvPicPr>
          <p:cNvPr id="4117" name="Picture 27">
            <a:extLst>
              <a:ext uri="{FF2B5EF4-FFF2-40B4-BE49-F238E27FC236}">
                <a16:creationId xmlns:a16="http://schemas.microsoft.com/office/drawing/2014/main" id="{33EE880D-D333-405E-BFF4-19AA3BD4426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90610" y="59056"/>
            <a:ext cx="2546986" cy="605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8" name="Picture 27">
            <a:extLst>
              <a:ext uri="{FF2B5EF4-FFF2-40B4-BE49-F238E27FC236}">
                <a16:creationId xmlns:a16="http://schemas.microsoft.com/office/drawing/2014/main" id="{9B9BAFFB-7915-4A1D-8F0A-E5226DB4972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0586" y="59056"/>
            <a:ext cx="2546984" cy="605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9" name="Picture 27">
            <a:extLst>
              <a:ext uri="{FF2B5EF4-FFF2-40B4-BE49-F238E27FC236}">
                <a16:creationId xmlns:a16="http://schemas.microsoft.com/office/drawing/2014/main" id="{5C63BEBD-F88D-47B5-AB97-BB9EFE7474C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94736" y="59056"/>
            <a:ext cx="2548890" cy="605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0" name="Picture 27">
            <a:extLst>
              <a:ext uri="{FF2B5EF4-FFF2-40B4-BE49-F238E27FC236}">
                <a16:creationId xmlns:a16="http://schemas.microsoft.com/office/drawing/2014/main" id="{0B337466-2A1C-4705-B3E0-4D03479B4DA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69356" y="59056"/>
            <a:ext cx="2546984" cy="605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22" name="Rectangle 7">
            <a:extLst>
              <a:ext uri="{FF2B5EF4-FFF2-40B4-BE49-F238E27FC236}">
                <a16:creationId xmlns:a16="http://schemas.microsoft.com/office/drawing/2014/main" id="{80DAC96C-9016-4093-B809-991D8E46BE51}"/>
              </a:ext>
            </a:extLst>
          </p:cNvPr>
          <p:cNvSpPr>
            <a:spLocks noChangeArrowheads="1"/>
          </p:cNvSpPr>
          <p:nvPr/>
        </p:nvSpPr>
        <p:spPr bwMode="auto">
          <a:xfrm>
            <a:off x="609600" y="699136"/>
            <a:ext cx="10843260" cy="5334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160">
              <a:solidFill>
                <a:srgbClr val="000000"/>
              </a:solidFill>
              <a:latin typeface="Calibri" panose="020F0502020204030204" pitchFamily="34" charset="0"/>
              <a:sym typeface="宋体" panose="02010600030101010101" pitchFamily="2" charset="-122"/>
            </a:endParaRPr>
          </a:p>
        </p:txBody>
      </p:sp>
    </p:spTree>
    <p:extLst>
      <p:ext uri="{BB962C8B-B14F-4D97-AF65-F5344CB8AC3E}">
        <p14:creationId xmlns:p14="http://schemas.microsoft.com/office/powerpoint/2010/main" val="18388434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3088"/>
                                        </p:tgtEl>
                                        <p:attrNameLst>
                                          <p:attrName>style.visibility</p:attrName>
                                        </p:attrNameLst>
                                      </p:cBhvr>
                                      <p:to>
                                        <p:strVal val="visible"/>
                                      </p:to>
                                    </p:set>
                                    <p:animEffect>
                                      <p:cBhvr>
                                        <p:cTn id="7" dur="500"/>
                                        <p:tgtEl>
                                          <p:spTgt spid="3088"/>
                                        </p:tgtEl>
                                      </p:cBhvr>
                                    </p:animEffect>
                                  </p:childTnLst>
                                </p:cTn>
                              </p:par>
                              <p:par>
                                <p:cTn id="8" presetID="10" presetClass="entr" presetSubtype="0" fill="hold" nodeType="withEffect">
                                  <p:stCondLst>
                                    <p:cond delay="0"/>
                                  </p:stCondLst>
                                  <p:childTnLst>
                                    <p:set>
                                      <p:cBhvr>
                                        <p:cTn id="9" dur="1" fill="hold">
                                          <p:stCondLst>
                                            <p:cond delay="0"/>
                                          </p:stCondLst>
                                        </p:cTn>
                                        <p:tgtEl>
                                          <p:spTgt spid="3084"/>
                                        </p:tgtEl>
                                        <p:attrNameLst>
                                          <p:attrName>style.visibility</p:attrName>
                                        </p:attrNameLst>
                                      </p:cBhvr>
                                      <p:to>
                                        <p:strVal val="visible"/>
                                      </p:to>
                                    </p:set>
                                    <p:animEffect>
                                      <p:cBhvr>
                                        <p:cTn id="10" dur="500"/>
                                        <p:tgtEl>
                                          <p:spTgt spid="3084"/>
                                        </p:tgtEl>
                                      </p:cBhvr>
                                    </p:animEffect>
                                  </p:childTnLst>
                                </p:cTn>
                              </p:par>
                              <p:par>
                                <p:cTn id="11" presetID="10" presetClass="entr" presetSubtype="0" fill="hold" nodeType="withEffect">
                                  <p:stCondLst>
                                    <p:cond delay="0"/>
                                  </p:stCondLst>
                                  <p:childTnLst>
                                    <p:set>
                                      <p:cBhvr>
                                        <p:cTn id="12" dur="1" fill="hold">
                                          <p:stCondLst>
                                            <p:cond delay="0"/>
                                          </p:stCondLst>
                                        </p:cTn>
                                        <p:tgtEl>
                                          <p:spTgt spid="3087"/>
                                        </p:tgtEl>
                                        <p:attrNameLst>
                                          <p:attrName>style.visibility</p:attrName>
                                        </p:attrNameLst>
                                      </p:cBhvr>
                                      <p:to>
                                        <p:strVal val="visible"/>
                                      </p:to>
                                    </p:set>
                                    <p:animEffect>
                                      <p:cBhvr>
                                        <p:cTn id="13" dur="500"/>
                                        <p:tgtEl>
                                          <p:spTgt spid="3087"/>
                                        </p:tgtEl>
                                      </p:cBhvr>
                                    </p:animEffect>
                                  </p:childTnLst>
                                </p:cTn>
                              </p:par>
                              <p:par>
                                <p:cTn id="14" presetID="10" presetClass="entr" presetSubtype="0" fill="hold" nodeType="withEffect">
                                  <p:stCondLst>
                                    <p:cond delay="0"/>
                                  </p:stCondLst>
                                  <p:childTnLst>
                                    <p:set>
                                      <p:cBhvr>
                                        <p:cTn id="15" dur="1" fill="hold">
                                          <p:stCondLst>
                                            <p:cond delay="0"/>
                                          </p:stCondLst>
                                        </p:cTn>
                                        <p:tgtEl>
                                          <p:spTgt spid="3091"/>
                                        </p:tgtEl>
                                        <p:attrNameLst>
                                          <p:attrName>style.visibility</p:attrName>
                                        </p:attrNameLst>
                                      </p:cBhvr>
                                      <p:to>
                                        <p:strVal val="visible"/>
                                      </p:to>
                                    </p:set>
                                    <p:animEffect>
                                      <p:cBhvr>
                                        <p:cTn id="16" dur="500"/>
                                        <p:tgtEl>
                                          <p:spTgt spid="3091"/>
                                        </p:tgtEl>
                                      </p:cBhvr>
                                    </p:animEffect>
                                  </p:childTnLst>
                                </p:cTn>
                              </p:par>
                              <p:par>
                                <p:cTn id="17" presetID="10" presetClass="entr" presetSubtype="0" fill="hold" nodeType="withEffect">
                                  <p:stCondLst>
                                    <p:cond delay="0"/>
                                  </p:stCondLst>
                                  <p:childTnLst>
                                    <p:set>
                                      <p:cBhvr>
                                        <p:cTn id="18" dur="1" fill="hold">
                                          <p:stCondLst>
                                            <p:cond delay="0"/>
                                          </p:stCondLst>
                                        </p:cTn>
                                        <p:tgtEl>
                                          <p:spTgt spid="3082"/>
                                        </p:tgtEl>
                                        <p:attrNameLst>
                                          <p:attrName>style.visibility</p:attrName>
                                        </p:attrNameLst>
                                      </p:cBhvr>
                                      <p:to>
                                        <p:strVal val="visible"/>
                                      </p:to>
                                    </p:set>
                                    <p:animEffect>
                                      <p:cBhvr>
                                        <p:cTn id="19" dur="500"/>
                                        <p:tgtEl>
                                          <p:spTgt spid="3082"/>
                                        </p:tgtEl>
                                      </p:cBhvr>
                                    </p:animEffect>
                                  </p:childTnLst>
                                </p:cTn>
                              </p:par>
                              <p:par>
                                <p:cTn id="20" presetID="10" presetClass="entr" presetSubtype="0" fill="hold" nodeType="withEffect">
                                  <p:stCondLst>
                                    <p:cond delay="0"/>
                                  </p:stCondLst>
                                  <p:childTnLst>
                                    <p:set>
                                      <p:cBhvr>
                                        <p:cTn id="21" dur="1" fill="hold">
                                          <p:stCondLst>
                                            <p:cond delay="0"/>
                                          </p:stCondLst>
                                        </p:cTn>
                                        <p:tgtEl>
                                          <p:spTgt spid="3085"/>
                                        </p:tgtEl>
                                        <p:attrNameLst>
                                          <p:attrName>style.visibility</p:attrName>
                                        </p:attrNameLst>
                                      </p:cBhvr>
                                      <p:to>
                                        <p:strVal val="visible"/>
                                      </p:to>
                                    </p:set>
                                    <p:animEffect>
                                      <p:cBhvr>
                                        <p:cTn id="22" dur="500"/>
                                        <p:tgtEl>
                                          <p:spTgt spid="3085"/>
                                        </p:tgtEl>
                                      </p:cBhvr>
                                    </p:animEffect>
                                  </p:childTnLst>
                                </p:cTn>
                              </p:par>
                              <p:par>
                                <p:cTn id="23" presetID="10" presetClass="entr" presetSubtype="0" fill="hold" nodeType="withEffect">
                                  <p:stCondLst>
                                    <p:cond delay="0"/>
                                  </p:stCondLst>
                                  <p:childTnLst>
                                    <p:set>
                                      <p:cBhvr>
                                        <p:cTn id="24" dur="1" fill="hold">
                                          <p:stCondLst>
                                            <p:cond delay="0"/>
                                          </p:stCondLst>
                                        </p:cTn>
                                        <p:tgtEl>
                                          <p:spTgt spid="3092"/>
                                        </p:tgtEl>
                                        <p:attrNameLst>
                                          <p:attrName>style.visibility</p:attrName>
                                        </p:attrNameLst>
                                      </p:cBhvr>
                                      <p:to>
                                        <p:strVal val="visible"/>
                                      </p:to>
                                    </p:set>
                                    <p:animEffect>
                                      <p:cBhvr>
                                        <p:cTn id="25" dur="500"/>
                                        <p:tgtEl>
                                          <p:spTgt spid="3092"/>
                                        </p:tgtEl>
                                      </p:cBhvr>
                                    </p:animEffect>
                                  </p:childTnLst>
                                </p:cTn>
                              </p:par>
                              <p:par>
                                <p:cTn id="26" presetID="10" presetClass="entr" presetSubtype="0" fill="hold" nodeType="withEffect">
                                  <p:stCondLst>
                                    <p:cond delay="0"/>
                                  </p:stCondLst>
                                  <p:childTnLst>
                                    <p:set>
                                      <p:cBhvr>
                                        <p:cTn id="27" dur="1" fill="hold">
                                          <p:stCondLst>
                                            <p:cond delay="0"/>
                                          </p:stCondLst>
                                        </p:cTn>
                                        <p:tgtEl>
                                          <p:spTgt spid="3086"/>
                                        </p:tgtEl>
                                        <p:attrNameLst>
                                          <p:attrName>style.visibility</p:attrName>
                                        </p:attrNameLst>
                                      </p:cBhvr>
                                      <p:to>
                                        <p:strVal val="visible"/>
                                      </p:to>
                                    </p:set>
                                    <p:animEffect>
                                      <p:cBhvr>
                                        <p:cTn id="28" dur="500"/>
                                        <p:tgtEl>
                                          <p:spTgt spid="3086"/>
                                        </p:tgtEl>
                                      </p:cBhvr>
                                    </p:animEffect>
                                  </p:childTnLst>
                                </p:cTn>
                              </p:par>
                              <p:par>
                                <p:cTn id="29" presetID="35" presetClass="path" presetSubtype="0" fill="hold" nodeType="withEffect">
                                  <p:stCondLst>
                                    <p:cond delay="0"/>
                                  </p:stCondLst>
                                  <p:childTnLst>
                                    <p:animMotion origin="layout" path="M 4.16667E-6 3.33333E-6 L -0.31632 3.33333E-6 " pathEditMode="relative" rAng="0" ptsTypes="AA">
                                      <p:cBhvr>
                                        <p:cTn id="30" dur="5000" fill="hold"/>
                                        <p:tgtEl>
                                          <p:spTgt spid="3082"/>
                                        </p:tgtEl>
                                        <p:attrNameLst>
                                          <p:attrName>ppt_x,ppt_y</p:attrName>
                                        </p:attrNameLst>
                                      </p:cBhvr>
                                      <p:rCtr x="-1581600" y="0"/>
                                    </p:animMotion>
                                  </p:childTnLst>
                                </p:cTn>
                              </p:par>
                              <p:par>
                                <p:cTn id="31" presetID="35" presetClass="path" presetSubtype="0" fill="hold" nodeType="withEffect">
                                  <p:stCondLst>
                                    <p:cond delay="0"/>
                                  </p:stCondLst>
                                  <p:childTnLst>
                                    <p:animMotion origin="layout" path="M 0.00504 -1.85185E-6 L -0.46684 -1.85185E-6 " pathEditMode="relative" rAng="0" ptsTypes="AA">
                                      <p:cBhvr>
                                        <p:cTn id="32" dur="5000" fill="hold"/>
                                        <p:tgtEl>
                                          <p:spTgt spid="3085"/>
                                        </p:tgtEl>
                                        <p:attrNameLst>
                                          <p:attrName>ppt_x,ppt_y</p:attrName>
                                        </p:attrNameLst>
                                      </p:cBhvr>
                                      <p:rCtr x="-2359400" y="0"/>
                                    </p:animMotion>
                                  </p:childTnLst>
                                </p:cTn>
                              </p:par>
                              <p:par>
                                <p:cTn id="33" presetID="35" presetClass="path" presetSubtype="0" fill="hold" nodeType="withEffect">
                                  <p:stCondLst>
                                    <p:cond delay="0"/>
                                  </p:stCondLst>
                                  <p:childTnLst>
                                    <p:animMotion origin="layout" path="M -3.05556E-6 1.11111E-6 L -0.19531 1.11111E-6 " pathEditMode="relative" rAng="0" ptsTypes="AA">
                                      <p:cBhvr>
                                        <p:cTn id="34" dur="5000" fill="hold"/>
                                        <p:tgtEl>
                                          <p:spTgt spid="3087"/>
                                        </p:tgtEl>
                                        <p:attrNameLst>
                                          <p:attrName>ppt_x,ppt_y</p:attrName>
                                        </p:attrNameLst>
                                      </p:cBhvr>
                                      <p:rCtr x="-977400" y="0"/>
                                    </p:animMotion>
                                  </p:childTnLst>
                                </p:cTn>
                              </p:par>
                              <p:par>
                                <p:cTn id="35" presetID="35" presetClass="path" presetSubtype="0" fill="hold" nodeType="withEffect">
                                  <p:stCondLst>
                                    <p:cond delay="0"/>
                                  </p:stCondLst>
                                  <p:childTnLst>
                                    <p:animMotion origin="layout" path="M 5.55556E-7 2.59259E-6 L -0.43594 2.59259E-6 " pathEditMode="relative" rAng="0" ptsTypes="AA">
                                      <p:cBhvr>
                                        <p:cTn id="36" dur="5000" fill="hold"/>
                                        <p:tgtEl>
                                          <p:spTgt spid="3084"/>
                                        </p:tgtEl>
                                        <p:attrNameLst>
                                          <p:attrName>ppt_x,ppt_y</p:attrName>
                                        </p:attrNameLst>
                                      </p:cBhvr>
                                      <p:rCtr x="-2180600" y="0"/>
                                    </p:animMotion>
                                  </p:childTnLst>
                                </p:cTn>
                              </p:par>
                              <p:par>
                                <p:cTn id="37" presetID="35" presetClass="path" presetSubtype="0" fill="hold" nodeType="withEffect">
                                  <p:stCondLst>
                                    <p:cond delay="0"/>
                                  </p:stCondLst>
                                  <p:childTnLst>
                                    <p:animMotion origin="layout" path="M -1.94444E-6 2.59259E-6 L -0.61719 2.59259E-6 " pathEditMode="relative" rAng="0" ptsTypes="AA">
                                      <p:cBhvr>
                                        <p:cTn id="38" dur="5000" fill="hold"/>
                                        <p:tgtEl>
                                          <p:spTgt spid="3086"/>
                                        </p:tgtEl>
                                        <p:attrNameLst>
                                          <p:attrName>ppt_x,ppt_y</p:attrName>
                                        </p:attrNameLst>
                                      </p:cBhvr>
                                      <p:rCtr x="-3086800" y="0"/>
                                    </p:animMotion>
                                  </p:childTnLst>
                                </p:cTn>
                              </p:par>
                              <p:par>
                                <p:cTn id="39" presetID="35" presetClass="path" presetSubtype="0" fill="hold" nodeType="withEffect">
                                  <p:stCondLst>
                                    <p:cond delay="0"/>
                                  </p:stCondLst>
                                  <p:childTnLst>
                                    <p:animMotion origin="layout" path="M 1.66667E-6 -1.85185E-6 L -0.57188 -1.85185E-6 " pathEditMode="relative" rAng="0" ptsTypes="AA">
                                      <p:cBhvr>
                                        <p:cTn id="40" dur="5000" fill="hold"/>
                                        <p:tgtEl>
                                          <p:spTgt spid="3091"/>
                                        </p:tgtEl>
                                        <p:attrNameLst>
                                          <p:attrName>ppt_x,ppt_y</p:attrName>
                                        </p:attrNameLst>
                                      </p:cBhvr>
                                      <p:rCtr x="-2859400" y="0"/>
                                    </p:animMotion>
                                  </p:childTnLst>
                                </p:cTn>
                              </p:par>
                              <p:par>
                                <p:cTn id="41" presetID="35" presetClass="path" presetSubtype="0" fill="hold" nodeType="withEffect">
                                  <p:stCondLst>
                                    <p:cond delay="0"/>
                                  </p:stCondLst>
                                  <p:childTnLst>
                                    <p:animMotion origin="layout" path="M 1.66667E-6 -1.85185E-6 L -0.57188 -1.85185E-6 " pathEditMode="relative" rAng="0" ptsTypes="AA">
                                      <p:cBhvr>
                                        <p:cTn id="42" dur="5000" fill="hold"/>
                                        <p:tgtEl>
                                          <p:spTgt spid="3092"/>
                                        </p:tgtEl>
                                        <p:attrNameLst>
                                          <p:attrName>ppt_x,ppt_y</p:attrName>
                                        </p:attrNameLst>
                                      </p:cBhvr>
                                      <p:rCtr x="-2859400" y="0"/>
                                    </p:animMotion>
                                  </p:childTnLst>
                                </p:cTn>
                              </p:par>
                              <p:par>
                                <p:cTn id="43" presetID="63" presetClass="path" presetSubtype="0" fill="hold" nodeType="withEffect">
                                  <p:stCondLst>
                                    <p:cond delay="0"/>
                                  </p:stCondLst>
                                  <p:childTnLst>
                                    <p:animMotion origin="layout" path="M -1.38889E-6 2.96296E-6 L 0.62813 2.96296E-6 " pathEditMode="relative" rAng="0" ptsTypes="AA">
                                      <p:cBhvr>
                                        <p:cTn id="44" dur="5000" fill="hold"/>
                                        <p:tgtEl>
                                          <p:spTgt spid="3088"/>
                                        </p:tgtEl>
                                        <p:attrNameLst>
                                          <p:attrName>ppt_x,ppt_y</p:attrName>
                                        </p:attrNameLst>
                                      </p:cBhvr>
                                      <p:rCtr x="3140600" y="0"/>
                                    </p:animMotion>
                                  </p:childTnLst>
                                </p:cTn>
                              </p:par>
                              <p:par>
                                <p:cTn id="45" presetID="10" presetClass="exit" presetSubtype="0" fill="hold" nodeType="withEffect">
                                  <p:stCondLst>
                                    <p:cond delay="2500"/>
                                  </p:stCondLst>
                                  <p:childTnLst>
                                    <p:animEffect>
                                      <p:cBhvr>
                                        <p:cTn id="46" dur="500"/>
                                        <p:tgtEl>
                                          <p:spTgt spid="3088"/>
                                        </p:tgtEl>
                                      </p:cBhvr>
                                    </p:animEffect>
                                    <p:set>
                                      <p:cBhvr>
                                        <p:cTn id="47" dur="1" fill="hold">
                                          <p:stCondLst>
                                            <p:cond delay="499"/>
                                          </p:stCondLst>
                                        </p:cTn>
                                        <p:tgtEl>
                                          <p:spTgt spid="3088"/>
                                        </p:tgtEl>
                                        <p:attrNameLst>
                                          <p:attrName>style.visibility</p:attrName>
                                        </p:attrNameLst>
                                      </p:cBhvr>
                                      <p:to>
                                        <p:strVal val="hidden"/>
                                      </p:to>
                                    </p:set>
                                  </p:childTnLst>
                                </p:cTn>
                              </p:par>
                              <p:par>
                                <p:cTn id="48" presetID="10" presetClass="exit" presetSubtype="0" fill="hold" nodeType="withEffect">
                                  <p:stCondLst>
                                    <p:cond delay="2500"/>
                                  </p:stCondLst>
                                  <p:childTnLst>
                                    <p:animEffect>
                                      <p:cBhvr>
                                        <p:cTn id="49" dur="500"/>
                                        <p:tgtEl>
                                          <p:spTgt spid="3091"/>
                                        </p:tgtEl>
                                      </p:cBhvr>
                                    </p:animEffect>
                                    <p:set>
                                      <p:cBhvr>
                                        <p:cTn id="50" dur="1" fill="hold">
                                          <p:stCondLst>
                                            <p:cond delay="499"/>
                                          </p:stCondLst>
                                        </p:cTn>
                                        <p:tgtEl>
                                          <p:spTgt spid="3091"/>
                                        </p:tgtEl>
                                        <p:attrNameLst>
                                          <p:attrName>style.visibility</p:attrName>
                                        </p:attrNameLst>
                                      </p:cBhvr>
                                      <p:to>
                                        <p:strVal val="hidden"/>
                                      </p:to>
                                    </p:set>
                                  </p:childTnLst>
                                </p:cTn>
                              </p:par>
                              <p:par>
                                <p:cTn id="51" presetID="10" presetClass="exit" presetSubtype="0" fill="hold" nodeType="withEffect">
                                  <p:stCondLst>
                                    <p:cond delay="2500"/>
                                  </p:stCondLst>
                                  <p:childTnLst>
                                    <p:animEffect>
                                      <p:cBhvr>
                                        <p:cTn id="52" dur="500"/>
                                        <p:tgtEl>
                                          <p:spTgt spid="3086"/>
                                        </p:tgtEl>
                                      </p:cBhvr>
                                    </p:animEffect>
                                    <p:set>
                                      <p:cBhvr>
                                        <p:cTn id="53" dur="1" fill="hold">
                                          <p:stCondLst>
                                            <p:cond delay="499"/>
                                          </p:stCondLst>
                                        </p:cTn>
                                        <p:tgtEl>
                                          <p:spTgt spid="3086"/>
                                        </p:tgtEl>
                                        <p:attrNameLst>
                                          <p:attrName>style.visibility</p:attrName>
                                        </p:attrNameLst>
                                      </p:cBhvr>
                                      <p:to>
                                        <p:strVal val="hidden"/>
                                      </p:to>
                                    </p:set>
                                  </p:childTnLst>
                                </p:cTn>
                              </p:par>
                              <p:par>
                                <p:cTn id="54" presetID="10" presetClass="exit" presetSubtype="0" fill="hold" nodeType="withEffect">
                                  <p:stCondLst>
                                    <p:cond delay="2500"/>
                                  </p:stCondLst>
                                  <p:childTnLst>
                                    <p:animEffect>
                                      <p:cBhvr>
                                        <p:cTn id="55" dur="500"/>
                                        <p:tgtEl>
                                          <p:spTgt spid="3084"/>
                                        </p:tgtEl>
                                      </p:cBhvr>
                                    </p:animEffect>
                                    <p:set>
                                      <p:cBhvr>
                                        <p:cTn id="56" dur="1" fill="hold">
                                          <p:stCondLst>
                                            <p:cond delay="499"/>
                                          </p:stCondLst>
                                        </p:cTn>
                                        <p:tgtEl>
                                          <p:spTgt spid="3084"/>
                                        </p:tgtEl>
                                        <p:attrNameLst>
                                          <p:attrName>style.visibility</p:attrName>
                                        </p:attrNameLst>
                                      </p:cBhvr>
                                      <p:to>
                                        <p:strVal val="hidden"/>
                                      </p:to>
                                    </p:set>
                                  </p:childTnLst>
                                </p:cTn>
                              </p:par>
                              <p:par>
                                <p:cTn id="57" presetID="10" presetClass="exit" presetSubtype="0" fill="hold" nodeType="withEffect">
                                  <p:stCondLst>
                                    <p:cond delay="2500"/>
                                  </p:stCondLst>
                                  <p:childTnLst>
                                    <p:animEffect>
                                      <p:cBhvr>
                                        <p:cTn id="58" dur="500"/>
                                        <p:tgtEl>
                                          <p:spTgt spid="3087"/>
                                        </p:tgtEl>
                                      </p:cBhvr>
                                    </p:animEffect>
                                    <p:set>
                                      <p:cBhvr>
                                        <p:cTn id="59" dur="1" fill="hold">
                                          <p:stCondLst>
                                            <p:cond delay="499"/>
                                          </p:stCondLst>
                                        </p:cTn>
                                        <p:tgtEl>
                                          <p:spTgt spid="3087"/>
                                        </p:tgtEl>
                                        <p:attrNameLst>
                                          <p:attrName>style.visibility</p:attrName>
                                        </p:attrNameLst>
                                      </p:cBhvr>
                                      <p:to>
                                        <p:strVal val="hidden"/>
                                      </p:to>
                                    </p:set>
                                  </p:childTnLst>
                                </p:cTn>
                              </p:par>
                              <p:par>
                                <p:cTn id="60" presetID="10" presetClass="exit" presetSubtype="0" fill="hold" nodeType="withEffect">
                                  <p:stCondLst>
                                    <p:cond delay="2500"/>
                                  </p:stCondLst>
                                  <p:childTnLst>
                                    <p:animEffect>
                                      <p:cBhvr>
                                        <p:cTn id="61" dur="500"/>
                                        <p:tgtEl>
                                          <p:spTgt spid="3082"/>
                                        </p:tgtEl>
                                      </p:cBhvr>
                                    </p:animEffect>
                                    <p:set>
                                      <p:cBhvr>
                                        <p:cTn id="62" dur="1" fill="hold">
                                          <p:stCondLst>
                                            <p:cond delay="499"/>
                                          </p:stCondLst>
                                        </p:cTn>
                                        <p:tgtEl>
                                          <p:spTgt spid="3082"/>
                                        </p:tgtEl>
                                        <p:attrNameLst>
                                          <p:attrName>style.visibility</p:attrName>
                                        </p:attrNameLst>
                                      </p:cBhvr>
                                      <p:to>
                                        <p:strVal val="hidden"/>
                                      </p:to>
                                    </p:set>
                                  </p:childTnLst>
                                </p:cTn>
                              </p:par>
                              <p:par>
                                <p:cTn id="63" presetID="10" presetClass="exit" presetSubtype="0" fill="hold" nodeType="withEffect">
                                  <p:stCondLst>
                                    <p:cond delay="2500"/>
                                  </p:stCondLst>
                                  <p:childTnLst>
                                    <p:animEffect>
                                      <p:cBhvr>
                                        <p:cTn id="64" dur="500"/>
                                        <p:tgtEl>
                                          <p:spTgt spid="3092"/>
                                        </p:tgtEl>
                                      </p:cBhvr>
                                    </p:animEffect>
                                    <p:set>
                                      <p:cBhvr>
                                        <p:cTn id="65" dur="1" fill="hold">
                                          <p:stCondLst>
                                            <p:cond delay="499"/>
                                          </p:stCondLst>
                                        </p:cTn>
                                        <p:tgtEl>
                                          <p:spTgt spid="3092"/>
                                        </p:tgtEl>
                                        <p:attrNameLst>
                                          <p:attrName>style.visibility</p:attrName>
                                        </p:attrNameLst>
                                      </p:cBhvr>
                                      <p:to>
                                        <p:strVal val="hidden"/>
                                      </p:to>
                                    </p:set>
                                  </p:childTnLst>
                                </p:cTn>
                              </p:par>
                              <p:par>
                                <p:cTn id="66" presetID="10" presetClass="exit" presetSubtype="0" fill="hold" nodeType="withEffect">
                                  <p:stCondLst>
                                    <p:cond delay="2500"/>
                                  </p:stCondLst>
                                  <p:childTnLst>
                                    <p:animEffect>
                                      <p:cBhvr>
                                        <p:cTn id="67" dur="500"/>
                                        <p:tgtEl>
                                          <p:spTgt spid="3085"/>
                                        </p:tgtEl>
                                      </p:cBhvr>
                                    </p:animEffect>
                                    <p:set>
                                      <p:cBhvr>
                                        <p:cTn id="68" dur="1" fill="hold">
                                          <p:stCondLst>
                                            <p:cond delay="499"/>
                                          </p:stCondLst>
                                        </p:cTn>
                                        <p:tgtEl>
                                          <p:spTgt spid="3085"/>
                                        </p:tgtEl>
                                        <p:attrNameLst>
                                          <p:attrName>style.visibility</p:attrName>
                                        </p:attrNameLst>
                                      </p:cBhvr>
                                      <p:to>
                                        <p:strVal val="hidden"/>
                                      </p:to>
                                    </p:set>
                                  </p:childTnLst>
                                </p:cTn>
                              </p:par>
                              <p:par>
                                <p:cTn id="69" presetID="10" presetClass="entr" presetSubtype="0" fill="hold" nodeType="withEffect">
                                  <p:stCondLst>
                                    <p:cond delay="0"/>
                                  </p:stCondLst>
                                  <p:childTnLst>
                                    <p:set>
                                      <p:cBhvr>
                                        <p:cTn id="70" dur="1" fill="hold">
                                          <p:stCondLst>
                                            <p:cond delay="0"/>
                                          </p:stCondLst>
                                        </p:cTn>
                                        <p:tgtEl>
                                          <p:spTgt spid="3093"/>
                                        </p:tgtEl>
                                        <p:attrNameLst>
                                          <p:attrName>style.visibility</p:attrName>
                                        </p:attrNameLst>
                                      </p:cBhvr>
                                      <p:to>
                                        <p:strVal val="visible"/>
                                      </p:to>
                                    </p:set>
                                    <p:animEffect>
                                      <p:cBhvr>
                                        <p:cTn id="71" dur="100"/>
                                        <p:tgtEl>
                                          <p:spTgt spid="3093"/>
                                        </p:tgtEl>
                                      </p:cBhvr>
                                    </p:animEffect>
                                  </p:childTnLst>
                                </p:cTn>
                              </p:par>
                              <p:par>
                                <p:cTn id="72" presetID="10" presetClass="entr" presetSubtype="0" fill="hold" nodeType="withEffect">
                                  <p:stCondLst>
                                    <p:cond delay="600"/>
                                  </p:stCondLst>
                                  <p:childTnLst>
                                    <p:set>
                                      <p:cBhvr>
                                        <p:cTn id="73" dur="1" fill="hold">
                                          <p:stCondLst>
                                            <p:cond delay="0"/>
                                          </p:stCondLst>
                                        </p:cTn>
                                        <p:tgtEl>
                                          <p:spTgt spid="3094"/>
                                        </p:tgtEl>
                                        <p:attrNameLst>
                                          <p:attrName>style.visibility</p:attrName>
                                        </p:attrNameLst>
                                      </p:cBhvr>
                                      <p:to>
                                        <p:strVal val="visible"/>
                                      </p:to>
                                    </p:set>
                                    <p:animEffect>
                                      <p:cBhvr>
                                        <p:cTn id="74" dur="100"/>
                                        <p:tgtEl>
                                          <p:spTgt spid="3094"/>
                                        </p:tgtEl>
                                      </p:cBhvr>
                                    </p:animEffect>
                                  </p:childTnLst>
                                </p:cTn>
                              </p:par>
                              <p:par>
                                <p:cTn id="75" presetID="10" presetClass="entr" presetSubtype="0" fill="hold" nodeType="withEffect">
                                  <p:stCondLst>
                                    <p:cond delay="200"/>
                                  </p:stCondLst>
                                  <p:childTnLst>
                                    <p:set>
                                      <p:cBhvr>
                                        <p:cTn id="76" dur="1" fill="hold">
                                          <p:stCondLst>
                                            <p:cond delay="0"/>
                                          </p:stCondLst>
                                        </p:cTn>
                                        <p:tgtEl>
                                          <p:spTgt spid="3095"/>
                                        </p:tgtEl>
                                        <p:attrNameLst>
                                          <p:attrName>style.visibility</p:attrName>
                                        </p:attrNameLst>
                                      </p:cBhvr>
                                      <p:to>
                                        <p:strVal val="visible"/>
                                      </p:to>
                                    </p:set>
                                    <p:animEffect>
                                      <p:cBhvr>
                                        <p:cTn id="77" dur="100"/>
                                        <p:tgtEl>
                                          <p:spTgt spid="3095"/>
                                        </p:tgtEl>
                                      </p:cBhvr>
                                    </p:animEffect>
                                  </p:childTnLst>
                                </p:cTn>
                              </p:par>
                              <p:par>
                                <p:cTn id="78" presetID="10" presetClass="entr" presetSubtype="0" fill="hold" nodeType="withEffect">
                                  <p:stCondLst>
                                    <p:cond delay="1800"/>
                                  </p:stCondLst>
                                  <p:childTnLst>
                                    <p:set>
                                      <p:cBhvr>
                                        <p:cTn id="79" dur="1" fill="hold">
                                          <p:stCondLst>
                                            <p:cond delay="0"/>
                                          </p:stCondLst>
                                        </p:cTn>
                                        <p:tgtEl>
                                          <p:spTgt spid="3096"/>
                                        </p:tgtEl>
                                        <p:attrNameLst>
                                          <p:attrName>style.visibility</p:attrName>
                                        </p:attrNameLst>
                                      </p:cBhvr>
                                      <p:to>
                                        <p:strVal val="visible"/>
                                      </p:to>
                                    </p:set>
                                    <p:animEffect>
                                      <p:cBhvr>
                                        <p:cTn id="80" dur="100"/>
                                        <p:tgtEl>
                                          <p:spTgt spid="3096"/>
                                        </p:tgtEl>
                                      </p:cBhvr>
                                    </p:animEffect>
                                  </p:childTnLst>
                                </p:cTn>
                              </p:par>
                              <p:par>
                                <p:cTn id="81" presetID="10" presetClass="entr" presetSubtype="0" fill="hold" nodeType="withEffect">
                                  <p:stCondLst>
                                    <p:cond delay="2200"/>
                                  </p:stCondLst>
                                  <p:childTnLst>
                                    <p:set>
                                      <p:cBhvr>
                                        <p:cTn id="82" dur="1" fill="hold">
                                          <p:stCondLst>
                                            <p:cond delay="0"/>
                                          </p:stCondLst>
                                        </p:cTn>
                                        <p:tgtEl>
                                          <p:spTgt spid="3097"/>
                                        </p:tgtEl>
                                        <p:attrNameLst>
                                          <p:attrName>style.visibility</p:attrName>
                                        </p:attrNameLst>
                                      </p:cBhvr>
                                      <p:to>
                                        <p:strVal val="visible"/>
                                      </p:to>
                                    </p:set>
                                    <p:animEffect>
                                      <p:cBhvr>
                                        <p:cTn id="83" dur="100"/>
                                        <p:tgtEl>
                                          <p:spTgt spid="3097"/>
                                        </p:tgtEl>
                                      </p:cBhvr>
                                    </p:animEffect>
                                  </p:childTnLst>
                                </p:cTn>
                              </p:par>
                              <p:par>
                                <p:cTn id="84" presetID="53" presetClass="exit" presetSubtype="0" fill="hold" nodeType="withEffect">
                                  <p:stCondLst>
                                    <p:cond delay="100"/>
                                  </p:stCondLst>
                                  <p:childTnLst>
                                    <p:anim calcmode="lin" valueType="num">
                                      <p:cBhvr>
                                        <p:cTn id="85" dur="1000"/>
                                        <p:tgtEl>
                                          <p:spTgt spid="3093"/>
                                        </p:tgtEl>
                                        <p:attrNameLst>
                                          <p:attrName>ppt_w</p:attrName>
                                        </p:attrNameLst>
                                      </p:cBhvr>
                                      <p:tavLst>
                                        <p:tav tm="0">
                                          <p:val>
                                            <p:strVal val="ppt_w"/>
                                          </p:val>
                                        </p:tav>
                                        <p:tav tm="100000">
                                          <p:val>
                                            <p:fltVal val="0"/>
                                          </p:val>
                                        </p:tav>
                                      </p:tavLst>
                                    </p:anim>
                                    <p:anim calcmode="lin" valueType="num">
                                      <p:cBhvr>
                                        <p:cTn id="86" dur="1000"/>
                                        <p:tgtEl>
                                          <p:spTgt spid="3093"/>
                                        </p:tgtEl>
                                        <p:attrNameLst>
                                          <p:attrName>ppt_h</p:attrName>
                                        </p:attrNameLst>
                                      </p:cBhvr>
                                      <p:tavLst>
                                        <p:tav tm="0">
                                          <p:val>
                                            <p:strVal val="ppt_h"/>
                                          </p:val>
                                        </p:tav>
                                        <p:tav tm="100000">
                                          <p:val>
                                            <p:fltVal val="0"/>
                                          </p:val>
                                        </p:tav>
                                      </p:tavLst>
                                    </p:anim>
                                    <p:animEffect>
                                      <p:cBhvr>
                                        <p:cTn id="87" dur="1000"/>
                                        <p:tgtEl>
                                          <p:spTgt spid="3093"/>
                                        </p:tgtEl>
                                      </p:cBhvr>
                                    </p:animEffect>
                                    <p:set>
                                      <p:cBhvr>
                                        <p:cTn id="88" dur="1" fill="hold">
                                          <p:stCondLst>
                                            <p:cond delay="999"/>
                                          </p:stCondLst>
                                        </p:cTn>
                                        <p:tgtEl>
                                          <p:spTgt spid="3093"/>
                                        </p:tgtEl>
                                        <p:attrNameLst>
                                          <p:attrName>style.visibility</p:attrName>
                                        </p:attrNameLst>
                                      </p:cBhvr>
                                      <p:to>
                                        <p:strVal val="hidden"/>
                                      </p:to>
                                    </p:set>
                                  </p:childTnLst>
                                </p:cTn>
                              </p:par>
                              <p:par>
                                <p:cTn id="89" presetID="53" presetClass="exit" presetSubtype="0" fill="hold" nodeType="withEffect">
                                  <p:stCondLst>
                                    <p:cond delay="700"/>
                                  </p:stCondLst>
                                  <p:childTnLst>
                                    <p:anim calcmode="lin" valueType="num">
                                      <p:cBhvr>
                                        <p:cTn id="90" dur="500"/>
                                        <p:tgtEl>
                                          <p:spTgt spid="3094"/>
                                        </p:tgtEl>
                                        <p:attrNameLst>
                                          <p:attrName>ppt_w</p:attrName>
                                        </p:attrNameLst>
                                      </p:cBhvr>
                                      <p:tavLst>
                                        <p:tav tm="0">
                                          <p:val>
                                            <p:strVal val="ppt_w"/>
                                          </p:val>
                                        </p:tav>
                                        <p:tav tm="100000">
                                          <p:val>
                                            <p:fltVal val="0"/>
                                          </p:val>
                                        </p:tav>
                                      </p:tavLst>
                                    </p:anim>
                                    <p:anim calcmode="lin" valueType="num">
                                      <p:cBhvr>
                                        <p:cTn id="91" dur="500"/>
                                        <p:tgtEl>
                                          <p:spTgt spid="3094"/>
                                        </p:tgtEl>
                                        <p:attrNameLst>
                                          <p:attrName>ppt_h</p:attrName>
                                        </p:attrNameLst>
                                      </p:cBhvr>
                                      <p:tavLst>
                                        <p:tav tm="0">
                                          <p:val>
                                            <p:strVal val="ppt_h"/>
                                          </p:val>
                                        </p:tav>
                                        <p:tav tm="100000">
                                          <p:val>
                                            <p:fltVal val="0"/>
                                          </p:val>
                                        </p:tav>
                                      </p:tavLst>
                                    </p:anim>
                                    <p:animEffect>
                                      <p:cBhvr>
                                        <p:cTn id="92" dur="500"/>
                                        <p:tgtEl>
                                          <p:spTgt spid="3094"/>
                                        </p:tgtEl>
                                      </p:cBhvr>
                                    </p:animEffect>
                                    <p:set>
                                      <p:cBhvr>
                                        <p:cTn id="93" dur="1" fill="hold">
                                          <p:stCondLst>
                                            <p:cond delay="499"/>
                                          </p:stCondLst>
                                        </p:cTn>
                                        <p:tgtEl>
                                          <p:spTgt spid="3094"/>
                                        </p:tgtEl>
                                        <p:attrNameLst>
                                          <p:attrName>style.visibility</p:attrName>
                                        </p:attrNameLst>
                                      </p:cBhvr>
                                      <p:to>
                                        <p:strVal val="hidden"/>
                                      </p:to>
                                    </p:set>
                                  </p:childTnLst>
                                </p:cTn>
                              </p:par>
                              <p:par>
                                <p:cTn id="94" presetID="53" presetClass="exit" presetSubtype="0" fill="hold" nodeType="withEffect">
                                  <p:stCondLst>
                                    <p:cond delay="300"/>
                                  </p:stCondLst>
                                  <p:childTnLst>
                                    <p:anim calcmode="lin" valueType="num">
                                      <p:cBhvr>
                                        <p:cTn id="95" dur="500"/>
                                        <p:tgtEl>
                                          <p:spTgt spid="3095"/>
                                        </p:tgtEl>
                                        <p:attrNameLst>
                                          <p:attrName>ppt_w</p:attrName>
                                        </p:attrNameLst>
                                      </p:cBhvr>
                                      <p:tavLst>
                                        <p:tav tm="0">
                                          <p:val>
                                            <p:strVal val="ppt_w"/>
                                          </p:val>
                                        </p:tav>
                                        <p:tav tm="100000">
                                          <p:val>
                                            <p:fltVal val="0"/>
                                          </p:val>
                                        </p:tav>
                                      </p:tavLst>
                                    </p:anim>
                                    <p:anim calcmode="lin" valueType="num">
                                      <p:cBhvr>
                                        <p:cTn id="96" dur="500"/>
                                        <p:tgtEl>
                                          <p:spTgt spid="3095"/>
                                        </p:tgtEl>
                                        <p:attrNameLst>
                                          <p:attrName>ppt_h</p:attrName>
                                        </p:attrNameLst>
                                      </p:cBhvr>
                                      <p:tavLst>
                                        <p:tav tm="0">
                                          <p:val>
                                            <p:strVal val="ppt_h"/>
                                          </p:val>
                                        </p:tav>
                                        <p:tav tm="100000">
                                          <p:val>
                                            <p:fltVal val="0"/>
                                          </p:val>
                                        </p:tav>
                                      </p:tavLst>
                                    </p:anim>
                                    <p:animEffect>
                                      <p:cBhvr>
                                        <p:cTn id="97" dur="500"/>
                                        <p:tgtEl>
                                          <p:spTgt spid="3095"/>
                                        </p:tgtEl>
                                      </p:cBhvr>
                                    </p:animEffect>
                                    <p:set>
                                      <p:cBhvr>
                                        <p:cTn id="98" dur="1" fill="hold">
                                          <p:stCondLst>
                                            <p:cond delay="499"/>
                                          </p:stCondLst>
                                        </p:cTn>
                                        <p:tgtEl>
                                          <p:spTgt spid="3095"/>
                                        </p:tgtEl>
                                        <p:attrNameLst>
                                          <p:attrName>style.visibility</p:attrName>
                                        </p:attrNameLst>
                                      </p:cBhvr>
                                      <p:to>
                                        <p:strVal val="hidden"/>
                                      </p:to>
                                    </p:set>
                                  </p:childTnLst>
                                </p:cTn>
                              </p:par>
                              <p:par>
                                <p:cTn id="99" presetID="53" presetClass="exit" presetSubtype="0" fill="hold" nodeType="withEffect">
                                  <p:stCondLst>
                                    <p:cond delay="1900"/>
                                  </p:stCondLst>
                                  <p:childTnLst>
                                    <p:anim calcmode="lin" valueType="num">
                                      <p:cBhvr>
                                        <p:cTn id="100" dur="500"/>
                                        <p:tgtEl>
                                          <p:spTgt spid="3096"/>
                                        </p:tgtEl>
                                        <p:attrNameLst>
                                          <p:attrName>ppt_w</p:attrName>
                                        </p:attrNameLst>
                                      </p:cBhvr>
                                      <p:tavLst>
                                        <p:tav tm="0">
                                          <p:val>
                                            <p:strVal val="ppt_w"/>
                                          </p:val>
                                        </p:tav>
                                        <p:tav tm="100000">
                                          <p:val>
                                            <p:fltVal val="0"/>
                                          </p:val>
                                        </p:tav>
                                      </p:tavLst>
                                    </p:anim>
                                    <p:anim calcmode="lin" valueType="num">
                                      <p:cBhvr>
                                        <p:cTn id="101" dur="500"/>
                                        <p:tgtEl>
                                          <p:spTgt spid="3096"/>
                                        </p:tgtEl>
                                        <p:attrNameLst>
                                          <p:attrName>ppt_h</p:attrName>
                                        </p:attrNameLst>
                                      </p:cBhvr>
                                      <p:tavLst>
                                        <p:tav tm="0">
                                          <p:val>
                                            <p:strVal val="ppt_h"/>
                                          </p:val>
                                        </p:tav>
                                        <p:tav tm="100000">
                                          <p:val>
                                            <p:fltVal val="0"/>
                                          </p:val>
                                        </p:tav>
                                      </p:tavLst>
                                    </p:anim>
                                    <p:animEffect>
                                      <p:cBhvr>
                                        <p:cTn id="102" dur="500"/>
                                        <p:tgtEl>
                                          <p:spTgt spid="3096"/>
                                        </p:tgtEl>
                                      </p:cBhvr>
                                    </p:animEffect>
                                    <p:set>
                                      <p:cBhvr>
                                        <p:cTn id="103" dur="1" fill="hold">
                                          <p:stCondLst>
                                            <p:cond delay="499"/>
                                          </p:stCondLst>
                                        </p:cTn>
                                        <p:tgtEl>
                                          <p:spTgt spid="3096"/>
                                        </p:tgtEl>
                                        <p:attrNameLst>
                                          <p:attrName>style.visibility</p:attrName>
                                        </p:attrNameLst>
                                      </p:cBhvr>
                                      <p:to>
                                        <p:strVal val="hidden"/>
                                      </p:to>
                                    </p:set>
                                  </p:childTnLst>
                                </p:cTn>
                              </p:par>
                              <p:par>
                                <p:cTn id="104" presetID="53" presetClass="exit" presetSubtype="0" fill="hold" nodeType="withEffect">
                                  <p:stCondLst>
                                    <p:cond delay="2300"/>
                                  </p:stCondLst>
                                  <p:childTnLst>
                                    <p:anim calcmode="lin" valueType="num">
                                      <p:cBhvr>
                                        <p:cTn id="105" dur="500"/>
                                        <p:tgtEl>
                                          <p:spTgt spid="3097"/>
                                        </p:tgtEl>
                                        <p:attrNameLst>
                                          <p:attrName>ppt_w</p:attrName>
                                        </p:attrNameLst>
                                      </p:cBhvr>
                                      <p:tavLst>
                                        <p:tav tm="0">
                                          <p:val>
                                            <p:strVal val="ppt_w"/>
                                          </p:val>
                                        </p:tav>
                                        <p:tav tm="100000">
                                          <p:val>
                                            <p:fltVal val="0"/>
                                          </p:val>
                                        </p:tav>
                                      </p:tavLst>
                                    </p:anim>
                                    <p:anim calcmode="lin" valueType="num">
                                      <p:cBhvr>
                                        <p:cTn id="106" dur="500"/>
                                        <p:tgtEl>
                                          <p:spTgt spid="3097"/>
                                        </p:tgtEl>
                                        <p:attrNameLst>
                                          <p:attrName>ppt_h</p:attrName>
                                        </p:attrNameLst>
                                      </p:cBhvr>
                                      <p:tavLst>
                                        <p:tav tm="0">
                                          <p:val>
                                            <p:strVal val="ppt_h"/>
                                          </p:val>
                                        </p:tav>
                                        <p:tav tm="100000">
                                          <p:val>
                                            <p:fltVal val="0"/>
                                          </p:val>
                                        </p:tav>
                                      </p:tavLst>
                                    </p:anim>
                                    <p:animEffect>
                                      <p:cBhvr>
                                        <p:cTn id="107" dur="500"/>
                                        <p:tgtEl>
                                          <p:spTgt spid="3097"/>
                                        </p:tgtEl>
                                      </p:cBhvr>
                                    </p:animEffect>
                                    <p:set>
                                      <p:cBhvr>
                                        <p:cTn id="108" dur="1" fill="hold">
                                          <p:stCondLst>
                                            <p:cond delay="499"/>
                                          </p:stCondLst>
                                        </p:cTn>
                                        <p:tgtEl>
                                          <p:spTgt spid="3097"/>
                                        </p:tgtEl>
                                        <p:attrNameLst>
                                          <p:attrName>style.visibility</p:attrName>
                                        </p:attrNameLst>
                                      </p:cBhvr>
                                      <p:to>
                                        <p:strVal val="hidden"/>
                                      </p:to>
                                    </p:set>
                                  </p:childTnLst>
                                </p:cTn>
                              </p:par>
                              <p:par>
                                <p:cTn id="109" presetID="14" presetClass="entr" presetSubtype="10" fill="hold" grpId="0" nodeType="withEffect">
                                  <p:stCondLst>
                                    <p:cond delay="2300"/>
                                  </p:stCondLst>
                                  <p:childTnLst>
                                    <p:set>
                                      <p:cBhvr>
                                        <p:cTn id="110" dur="1" fill="hold">
                                          <p:stCondLst>
                                            <p:cond delay="0"/>
                                          </p:stCondLst>
                                        </p:cTn>
                                        <p:tgtEl>
                                          <p:spTgt spid="3098"/>
                                        </p:tgtEl>
                                        <p:attrNameLst>
                                          <p:attrName>style.visibility</p:attrName>
                                        </p:attrNameLst>
                                      </p:cBhvr>
                                      <p:to>
                                        <p:strVal val="visible"/>
                                      </p:to>
                                    </p:set>
                                    <p:animEffect>
                                      <p:cBhvr>
                                        <p:cTn id="111" dur="1500"/>
                                        <p:tgtEl>
                                          <p:spTgt spid="3098"/>
                                        </p:tgtEl>
                                      </p:cBhvr>
                                    </p:animEffect>
                                  </p:childTnLst>
                                </p:cTn>
                              </p:par>
                              <p:par>
                                <p:cTn id="112" presetID="14" presetClass="entr" presetSubtype="10" fill="hold" grpId="0" nodeType="withEffect">
                                  <p:stCondLst>
                                    <p:cond delay="2300"/>
                                  </p:stCondLst>
                                  <p:childTnLst>
                                    <p:set>
                                      <p:cBhvr>
                                        <p:cTn id="113" dur="1" fill="hold">
                                          <p:stCondLst>
                                            <p:cond delay="0"/>
                                          </p:stCondLst>
                                        </p:cTn>
                                        <p:tgtEl>
                                          <p:spTgt spid="28"/>
                                        </p:tgtEl>
                                        <p:attrNameLst>
                                          <p:attrName>style.visibility</p:attrName>
                                        </p:attrNameLst>
                                      </p:cBhvr>
                                      <p:to>
                                        <p:strVal val="visible"/>
                                      </p:to>
                                    </p:set>
                                    <p:animEffect>
                                      <p:cBhvr>
                                        <p:cTn id="114" dur="1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8" grpId="0" bldLvl="0" autoUpdateAnimBg="0"/>
      <p:bldP spid="28" grpId="0" bldLvl="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1BA478-8191-4CC7-A355-637C9332E584}"/>
              </a:ext>
            </a:extLst>
          </p:cNvPr>
          <p:cNvSpPr>
            <a:spLocks noGrp="1"/>
          </p:cNvSpPr>
          <p:nvPr>
            <p:ph type="title"/>
          </p:nvPr>
        </p:nvSpPr>
        <p:spPr>
          <a:xfrm>
            <a:off x="609600" y="813130"/>
            <a:ext cx="10972800" cy="513647"/>
          </a:xfrm>
        </p:spPr>
        <p:txBody>
          <a:bodyPr>
            <a:noAutofit/>
          </a:bodyPr>
          <a:lstStyle/>
          <a:p>
            <a:r>
              <a:rPr lang="zh-CN" altLang="zh-CN" sz="28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《教育部直属高校经济活动内部控制指南（试行）》</a:t>
            </a:r>
            <a:endParaRPr lang="zh-CN" altLang="en-US" sz="3200" dirty="0"/>
          </a:p>
        </p:txBody>
      </p:sp>
      <p:sp>
        <p:nvSpPr>
          <p:cNvPr id="3" name="矩形 2">
            <a:extLst>
              <a:ext uri="{FF2B5EF4-FFF2-40B4-BE49-F238E27FC236}">
                <a16:creationId xmlns:a16="http://schemas.microsoft.com/office/drawing/2014/main" id="{E853FBBE-79A1-4ED8-8CCD-291E74DDB09D}"/>
              </a:ext>
            </a:extLst>
          </p:cNvPr>
          <p:cNvSpPr/>
          <p:nvPr/>
        </p:nvSpPr>
        <p:spPr>
          <a:xfrm>
            <a:off x="349624" y="1479176"/>
            <a:ext cx="11100715" cy="1170705"/>
          </a:xfrm>
          <a:prstGeom prst="rect">
            <a:avLst/>
          </a:prstGeom>
        </p:spPr>
        <p:txBody>
          <a:bodyPr wrap="square">
            <a:spAutoFit/>
          </a:bodyPr>
          <a:lstStyle/>
          <a:p>
            <a:pPr indent="304800">
              <a:lnSpc>
                <a:spcPct val="120000"/>
              </a:lnSpc>
            </a:pPr>
            <a:r>
              <a:rPr lang="zh-CN" altLang="zh-CN" sz="20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第一条</a:t>
            </a:r>
            <a:r>
              <a:rPr lang="en-US" altLang="zh-CN" sz="2000" b="1" kern="0" dirty="0">
                <a:solidFill>
                  <a:srgbClr val="323232"/>
                </a:solidFill>
                <a:latin typeface="宋体" panose="02010600030101010101" pitchFamily="2" charset="-122"/>
                <a:ea typeface="宋体" panose="02010600030101010101" pitchFamily="2" charset="-122"/>
                <a:cs typeface="宋体" panose="02010600030101010101" pitchFamily="2" charset="-122"/>
              </a:rPr>
              <a:t> </a:t>
            </a:r>
            <a:r>
              <a:rPr lang="zh-CN" altLang="zh-CN" sz="20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高校内部控制是指学校为实现办学目标，通过</a:t>
            </a:r>
            <a:r>
              <a:rPr lang="zh-CN" altLang="zh-CN" sz="20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制定制度、实施措施和执行程序，对</a:t>
            </a:r>
            <a:r>
              <a:rPr lang="zh-CN" altLang="zh-CN" sz="2000" b="1" kern="0" dirty="0">
                <a:solidFill>
                  <a:srgbClr val="FF0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宋体" panose="02010600030101010101" pitchFamily="2" charset="-122"/>
              </a:rPr>
              <a:t>经济活动</a:t>
            </a:r>
            <a:r>
              <a:rPr lang="zh-CN" altLang="zh-CN" sz="20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的风险进行防范和管控。</a:t>
            </a:r>
            <a:r>
              <a:rPr lang="zh-CN" altLang="zh-CN" sz="20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高校内部控制的目标主要包括：保证学校经济活动合法合规、资产安全和使用有效、财务信息真实完整，有效防范舞弊和预防腐败，提高资源配置和使用效益。</a:t>
            </a:r>
            <a:endParaRPr lang="en-US" altLang="zh-CN" sz="2000" b="1" kern="0" dirty="0">
              <a:solidFill>
                <a:srgbClr val="323232"/>
              </a:solidFill>
              <a:latin typeface="Calibri" panose="020F0502020204030204" pitchFamily="34" charset="0"/>
              <a:ea typeface="宋体" panose="02010600030101010101" pitchFamily="2" charset="-122"/>
              <a:cs typeface="宋体" panose="02010600030101010101" pitchFamily="2" charset="-122"/>
            </a:endParaRPr>
          </a:p>
        </p:txBody>
      </p:sp>
      <p:sp>
        <p:nvSpPr>
          <p:cNvPr id="6" name="矩形 5">
            <a:extLst>
              <a:ext uri="{FF2B5EF4-FFF2-40B4-BE49-F238E27FC236}">
                <a16:creationId xmlns:a16="http://schemas.microsoft.com/office/drawing/2014/main" id="{336C98BC-5C2F-482C-8684-680A0EDBCE15}"/>
              </a:ext>
            </a:extLst>
          </p:cNvPr>
          <p:cNvSpPr/>
          <p:nvPr/>
        </p:nvSpPr>
        <p:spPr>
          <a:xfrm>
            <a:off x="609600" y="3043425"/>
            <a:ext cx="5115536" cy="5426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t>强调：</a:t>
            </a:r>
            <a:r>
              <a:rPr lang="zh-CN" altLang="en-US" sz="2400" b="1" dirty="0">
                <a:sym typeface="Wingdings" panose="05000000000000000000" pitchFamily="2" charset="2"/>
              </a:rPr>
              <a:t>（</a:t>
            </a:r>
            <a:r>
              <a:rPr lang="en-US" altLang="zh-CN" sz="2400" b="1" dirty="0">
                <a:sym typeface="Wingdings" panose="05000000000000000000" pitchFamily="2" charset="2"/>
              </a:rPr>
              <a:t>4</a:t>
            </a:r>
            <a:r>
              <a:rPr lang="zh-CN" altLang="en-US" sz="2400" b="1" dirty="0">
                <a:sym typeface="Wingdings" panose="05000000000000000000" pitchFamily="2" charset="2"/>
              </a:rPr>
              <a:t>）高校内控控制的目标</a:t>
            </a:r>
            <a:endParaRPr lang="zh-CN" altLang="en-US" sz="2400" b="1" dirty="0"/>
          </a:p>
        </p:txBody>
      </p:sp>
      <p:sp>
        <p:nvSpPr>
          <p:cNvPr id="7" name="矩形 6">
            <a:extLst>
              <a:ext uri="{FF2B5EF4-FFF2-40B4-BE49-F238E27FC236}">
                <a16:creationId xmlns:a16="http://schemas.microsoft.com/office/drawing/2014/main" id="{93A5DB82-7644-4BC5-8920-0D1851410C76}"/>
              </a:ext>
            </a:extLst>
          </p:cNvPr>
          <p:cNvSpPr/>
          <p:nvPr/>
        </p:nvSpPr>
        <p:spPr>
          <a:xfrm>
            <a:off x="349625" y="4334363"/>
            <a:ext cx="11499234" cy="559769"/>
          </a:xfrm>
          <a:prstGeom prst="rect">
            <a:avLst/>
          </a:prstGeom>
        </p:spPr>
        <p:txBody>
          <a:bodyPr wrap="square">
            <a:spAutoFit/>
          </a:bodyPr>
          <a:lstStyle/>
          <a:p>
            <a:pPr lvl="1">
              <a:lnSpc>
                <a:spcPct val="150000"/>
              </a:lnSpc>
            </a:pPr>
            <a:r>
              <a:rPr lang="en-US" altLang="zh-CN" sz="2400" b="1" dirty="0">
                <a:solidFill>
                  <a:srgbClr val="FF0000"/>
                </a:solidFill>
                <a:latin typeface="黑体" panose="02010609060101010101" pitchFamily="49" charset="-122"/>
                <a:ea typeface="黑体" panose="02010609060101010101" pitchFamily="49" charset="-122"/>
              </a:rPr>
              <a:t> </a:t>
            </a:r>
            <a:endParaRPr lang="en-US" altLang="zh-CN" sz="2400" b="1" dirty="0">
              <a:latin typeface="黑体" panose="02010609060101010101" pitchFamily="49" charset="-122"/>
              <a:ea typeface="黑体" panose="02010609060101010101" pitchFamily="49" charset="-122"/>
            </a:endParaRPr>
          </a:p>
        </p:txBody>
      </p:sp>
      <p:pic>
        <p:nvPicPr>
          <p:cNvPr id="8" name="图片 7">
            <a:extLst>
              <a:ext uri="{FF2B5EF4-FFF2-40B4-BE49-F238E27FC236}">
                <a16:creationId xmlns:a16="http://schemas.microsoft.com/office/drawing/2014/main" id="{4B0236EB-05AE-447B-A88E-331DB944AAE9}"/>
              </a:ext>
            </a:extLst>
          </p:cNvPr>
          <p:cNvPicPr>
            <a:picLocks noChangeAspect="1"/>
          </p:cNvPicPr>
          <p:nvPr/>
        </p:nvPicPr>
        <p:blipFill>
          <a:blip r:embed="rId2"/>
          <a:stretch>
            <a:fillRect/>
          </a:stretch>
        </p:blipFill>
        <p:spPr>
          <a:xfrm>
            <a:off x="6550853" y="2649881"/>
            <a:ext cx="4740310" cy="3659099"/>
          </a:xfrm>
          <a:prstGeom prst="rect">
            <a:avLst/>
          </a:prstGeom>
        </p:spPr>
      </p:pic>
      <p:sp>
        <p:nvSpPr>
          <p:cNvPr id="4" name="矩形 3">
            <a:extLst>
              <a:ext uri="{FF2B5EF4-FFF2-40B4-BE49-F238E27FC236}">
                <a16:creationId xmlns:a16="http://schemas.microsoft.com/office/drawing/2014/main" id="{D688ECB4-642D-4C37-A1EE-5B796F023BFE}"/>
              </a:ext>
            </a:extLst>
          </p:cNvPr>
          <p:cNvSpPr/>
          <p:nvPr/>
        </p:nvSpPr>
        <p:spPr>
          <a:xfrm>
            <a:off x="1066497" y="3921212"/>
            <a:ext cx="4926660" cy="2123658"/>
          </a:xfrm>
          <a:prstGeom prst="rect">
            <a:avLst/>
          </a:prstGeom>
        </p:spPr>
        <p:txBody>
          <a:bodyPr wrap="square">
            <a:spAutoFit/>
          </a:bodyPr>
          <a:lstStyle/>
          <a:p>
            <a:pPr>
              <a:lnSpc>
                <a:spcPct val="110000"/>
              </a:lnSpc>
            </a:pPr>
            <a:r>
              <a:rPr lang="zh-CN"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保证学校经济活动合法合规</a:t>
            </a:r>
            <a:r>
              <a:rPr lang="zh-CN" altLang="en-US"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a:t>
            </a:r>
            <a:endParaRPr lang="en-US"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endParaRPr>
          </a:p>
          <a:p>
            <a:pPr>
              <a:lnSpc>
                <a:spcPct val="110000"/>
              </a:lnSpc>
            </a:pPr>
            <a:r>
              <a:rPr lang="zh-CN"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资产安全和使用有效</a:t>
            </a:r>
            <a:r>
              <a:rPr lang="zh-CN" altLang="en-US"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a:t>
            </a:r>
            <a:endParaRPr lang="en-US"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endParaRPr>
          </a:p>
          <a:p>
            <a:pPr>
              <a:lnSpc>
                <a:spcPct val="110000"/>
              </a:lnSpc>
            </a:pPr>
            <a:r>
              <a:rPr lang="zh-CN"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财务信息真实完整</a:t>
            </a:r>
            <a:r>
              <a:rPr lang="zh-CN" altLang="en-US"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a:t>
            </a:r>
            <a:endParaRPr lang="en-US"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endParaRPr>
          </a:p>
          <a:p>
            <a:pPr>
              <a:lnSpc>
                <a:spcPct val="110000"/>
              </a:lnSpc>
            </a:pPr>
            <a:r>
              <a:rPr lang="zh-CN"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有效防范舞弊和预防腐败</a:t>
            </a:r>
            <a:r>
              <a:rPr lang="zh-CN" altLang="en-US"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a:t>
            </a:r>
            <a:endParaRPr lang="en-US"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endParaRPr>
          </a:p>
          <a:p>
            <a:pPr>
              <a:lnSpc>
                <a:spcPct val="110000"/>
              </a:lnSpc>
            </a:pPr>
            <a:r>
              <a:rPr lang="zh-CN"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提高资源配置和使用效益。</a:t>
            </a:r>
            <a:endParaRPr lang="zh-CN" altLang="en-US" sz="2400" dirty="0"/>
          </a:p>
        </p:txBody>
      </p:sp>
    </p:spTree>
    <p:extLst>
      <p:ext uri="{BB962C8B-B14F-4D97-AF65-F5344CB8AC3E}">
        <p14:creationId xmlns:p14="http://schemas.microsoft.com/office/powerpoint/2010/main" val="2353680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1BA478-8191-4CC7-A355-637C9332E584}"/>
              </a:ext>
            </a:extLst>
          </p:cNvPr>
          <p:cNvSpPr>
            <a:spLocks noGrp="1"/>
          </p:cNvSpPr>
          <p:nvPr>
            <p:ph type="title"/>
          </p:nvPr>
        </p:nvSpPr>
        <p:spPr>
          <a:xfrm>
            <a:off x="867052" y="795375"/>
            <a:ext cx="10972800" cy="513647"/>
          </a:xfrm>
        </p:spPr>
        <p:txBody>
          <a:bodyPr>
            <a:noAutofit/>
          </a:bodyPr>
          <a:lstStyle/>
          <a:p>
            <a:r>
              <a:rPr lang="zh-CN" altLang="zh-CN" sz="28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《教育部直属高校经济活动内部控制指南（试行）》</a:t>
            </a:r>
            <a:endParaRPr lang="zh-CN" altLang="en-US" sz="3200" dirty="0"/>
          </a:p>
        </p:txBody>
      </p:sp>
      <p:sp>
        <p:nvSpPr>
          <p:cNvPr id="3" name="矩形 2">
            <a:extLst>
              <a:ext uri="{FF2B5EF4-FFF2-40B4-BE49-F238E27FC236}">
                <a16:creationId xmlns:a16="http://schemas.microsoft.com/office/drawing/2014/main" id="{E853FBBE-79A1-4ED8-8CCD-291E74DDB09D}"/>
              </a:ext>
            </a:extLst>
          </p:cNvPr>
          <p:cNvSpPr/>
          <p:nvPr/>
        </p:nvSpPr>
        <p:spPr>
          <a:xfrm>
            <a:off x="349624" y="1427247"/>
            <a:ext cx="11100715" cy="4745915"/>
          </a:xfrm>
          <a:prstGeom prst="rect">
            <a:avLst/>
          </a:prstGeom>
        </p:spPr>
        <p:txBody>
          <a:bodyPr wrap="square">
            <a:spAutoFit/>
          </a:bodyPr>
          <a:lstStyle/>
          <a:p>
            <a:pPr indent="304800">
              <a:lnSpc>
                <a:spcPct val="120000"/>
              </a:lnSpc>
            </a:pPr>
            <a:r>
              <a:rPr lang="zh-CN" altLang="zh-CN" sz="2800" b="1" kern="0" dirty="0">
                <a:solidFill>
                  <a:srgbClr val="323232"/>
                </a:solidFill>
                <a:latin typeface="Calibri" panose="020F0502020204030204" pitchFamily="34" charset="0"/>
                <a:ea typeface="宋体" panose="02010600030101010101" pitchFamily="2" charset="-122"/>
              </a:rPr>
              <a:t>第三条</a:t>
            </a:r>
            <a:r>
              <a:rPr lang="en-US" altLang="zh-CN" sz="2800" b="1" kern="0" dirty="0">
                <a:solidFill>
                  <a:srgbClr val="323232"/>
                </a:solidFill>
                <a:latin typeface="Calibri" panose="020F0502020204030204" pitchFamily="34" charset="0"/>
                <a:ea typeface="宋体" panose="02010600030101010101" pitchFamily="2" charset="-122"/>
              </a:rPr>
              <a:t> </a:t>
            </a:r>
            <a:r>
              <a:rPr lang="zh-CN" altLang="zh-CN" sz="2800" b="1" kern="0" dirty="0">
                <a:solidFill>
                  <a:srgbClr val="323232"/>
                </a:solidFill>
                <a:latin typeface="Calibri" panose="020F0502020204030204" pitchFamily="34" charset="0"/>
                <a:ea typeface="宋体" panose="02010600030101010101" pitchFamily="2" charset="-122"/>
              </a:rPr>
              <a:t>高校党政领导班子及其各级领导干部要高度重视内部控制建设，要</a:t>
            </a:r>
            <a:r>
              <a:rPr lang="zh-CN" altLang="zh-CN" sz="2800" b="1" kern="0" dirty="0">
                <a:solidFill>
                  <a:srgbClr val="FF0000"/>
                </a:solidFill>
                <a:latin typeface="Calibri" panose="020F0502020204030204" pitchFamily="34" charset="0"/>
                <a:ea typeface="宋体" panose="02010600030101010101" pitchFamily="2" charset="-122"/>
              </a:rPr>
              <a:t>将建立健全内部控制作为高校健全治理体系和提高治理能力建设的重要组成部分</a:t>
            </a:r>
            <a:r>
              <a:rPr lang="zh-CN" altLang="zh-CN" sz="2800" b="1" kern="0" dirty="0">
                <a:solidFill>
                  <a:srgbClr val="323232"/>
                </a:solidFill>
                <a:latin typeface="Calibri" panose="020F0502020204030204" pitchFamily="34" charset="0"/>
                <a:ea typeface="宋体" panose="02010600030101010101" pitchFamily="2" charset="-122"/>
              </a:rPr>
              <a:t>，列入学校长期规划，常抓不懈。</a:t>
            </a:r>
            <a:endParaRPr lang="en-US" altLang="zh-CN" sz="2800" b="1" kern="0" dirty="0">
              <a:solidFill>
                <a:srgbClr val="323232"/>
              </a:solidFill>
              <a:latin typeface="Calibri" panose="020F0502020204030204" pitchFamily="34" charset="0"/>
              <a:ea typeface="宋体" panose="02010600030101010101" pitchFamily="2" charset="-122"/>
            </a:endParaRPr>
          </a:p>
          <a:p>
            <a:pPr lvl="1">
              <a:lnSpc>
                <a:spcPct val="120000"/>
              </a:lnSpc>
            </a:pPr>
            <a:r>
              <a:rPr lang="zh-CN" altLang="zh-CN" sz="2400" b="1" dirty="0"/>
              <a:t>第五条</a:t>
            </a:r>
            <a:r>
              <a:rPr lang="en-US" altLang="zh-CN" sz="2400" b="1" dirty="0"/>
              <a:t> </a:t>
            </a:r>
            <a:r>
              <a:rPr lang="zh-CN" altLang="zh-CN" sz="2400" b="1" dirty="0"/>
              <a:t>高校党委要发挥在学校内部控制建设中的领导作用；</a:t>
            </a:r>
            <a:r>
              <a:rPr lang="zh-CN" altLang="zh-CN" sz="2400" b="1" dirty="0">
                <a:solidFill>
                  <a:srgbClr val="FF0000"/>
                </a:solidFill>
              </a:rPr>
              <a:t>校长是内部控制建设工作的首要责任人，对内部控制的建立健全和有效实施负责；</a:t>
            </a:r>
            <a:r>
              <a:rPr lang="zh-CN" altLang="zh-CN" sz="2400" b="1" dirty="0"/>
              <a:t>学校领导班子其他成员要抓好各自分管领域的内部控制建设工作；学校内部各部门负责人对本部门的内部控制建设承担具体责任。</a:t>
            </a:r>
          </a:p>
          <a:p>
            <a:pPr lvl="1">
              <a:lnSpc>
                <a:spcPct val="120000"/>
              </a:lnSpc>
            </a:pPr>
            <a:r>
              <a:rPr lang="zh-CN" altLang="zh-CN" sz="2400" b="1" dirty="0"/>
              <a:t>第六条</a:t>
            </a:r>
            <a:r>
              <a:rPr lang="en-US" altLang="zh-CN" sz="2400" b="1" dirty="0"/>
              <a:t> </a:t>
            </a:r>
            <a:r>
              <a:rPr lang="zh-CN" altLang="zh-CN" sz="2400" b="1" dirty="0">
                <a:solidFill>
                  <a:srgbClr val="FF0000"/>
                </a:solidFill>
              </a:rPr>
              <a:t>高校要成立由校长担任组长的内部控制建设领导小组，负责领导内部控制建设工作。</a:t>
            </a:r>
            <a:r>
              <a:rPr lang="en-US" altLang="zh-CN" sz="2400" b="1" dirty="0"/>
              <a:t>……</a:t>
            </a:r>
            <a:r>
              <a:rPr lang="zh-CN" altLang="zh-CN" sz="2400" b="1" dirty="0"/>
              <a:t>。</a:t>
            </a:r>
            <a:endParaRPr lang="en-US" altLang="zh-CN" sz="2400" b="1" dirty="0"/>
          </a:p>
          <a:p>
            <a:pPr lvl="1" algn="r">
              <a:lnSpc>
                <a:spcPct val="120000"/>
              </a:lnSpc>
            </a:pPr>
            <a:r>
              <a:rPr lang="en-US" altLang="zh-CN" sz="2400" b="1"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en-US" sz="2400" b="1" kern="100" dirty="0">
                <a:effectLst/>
                <a:latin typeface="Calibri" panose="020F0502020204030204" pitchFamily="34" charset="0"/>
                <a:ea typeface="宋体" panose="02010600030101010101" pitchFamily="2" charset="-122"/>
                <a:cs typeface="Times New Roman" panose="02020603050405020304" pitchFamily="18" charset="0"/>
              </a:rPr>
              <a:t>内部控制一个一把手的工作。</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673242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1BA478-8191-4CC7-A355-637C9332E584}"/>
              </a:ext>
            </a:extLst>
          </p:cNvPr>
          <p:cNvSpPr>
            <a:spLocks noGrp="1"/>
          </p:cNvSpPr>
          <p:nvPr>
            <p:ph type="title"/>
          </p:nvPr>
        </p:nvSpPr>
        <p:spPr>
          <a:xfrm>
            <a:off x="609600" y="813130"/>
            <a:ext cx="10972800" cy="513647"/>
          </a:xfrm>
        </p:spPr>
        <p:txBody>
          <a:bodyPr>
            <a:noAutofit/>
          </a:bodyPr>
          <a:lstStyle/>
          <a:p>
            <a:pPr algn="ctr"/>
            <a:r>
              <a:rPr lang="zh-CN" altLang="zh-CN" sz="28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《教育部直属高校经济活动内部控制指南（试行）》</a:t>
            </a:r>
            <a:endParaRPr lang="zh-CN" altLang="en-US" sz="3200" dirty="0"/>
          </a:p>
        </p:txBody>
      </p:sp>
      <p:sp>
        <p:nvSpPr>
          <p:cNvPr id="3" name="矩形 2">
            <a:extLst>
              <a:ext uri="{FF2B5EF4-FFF2-40B4-BE49-F238E27FC236}">
                <a16:creationId xmlns:a16="http://schemas.microsoft.com/office/drawing/2014/main" id="{E853FBBE-79A1-4ED8-8CCD-291E74DDB09D}"/>
              </a:ext>
            </a:extLst>
          </p:cNvPr>
          <p:cNvSpPr/>
          <p:nvPr/>
        </p:nvSpPr>
        <p:spPr>
          <a:xfrm>
            <a:off x="349624" y="1479176"/>
            <a:ext cx="11100715" cy="5041380"/>
          </a:xfrm>
          <a:prstGeom prst="rect">
            <a:avLst/>
          </a:prstGeom>
        </p:spPr>
        <p:txBody>
          <a:bodyPr wrap="square">
            <a:spAutoFit/>
          </a:bodyPr>
          <a:lstStyle/>
          <a:p>
            <a:pPr>
              <a:lnSpc>
                <a:spcPct val="150000"/>
              </a:lnSpc>
            </a:pPr>
            <a:r>
              <a:rPr lang="zh-CN" altLang="zh-CN" sz="2400" b="1" dirty="0"/>
              <a:t>第七条</a:t>
            </a:r>
            <a:r>
              <a:rPr lang="en-US" altLang="zh-CN" sz="2400" dirty="0"/>
              <a:t> </a:t>
            </a:r>
            <a:r>
              <a:rPr lang="zh-CN" altLang="zh-CN" sz="2400" b="1" dirty="0"/>
              <a:t>高校要成立专门</a:t>
            </a:r>
            <a:r>
              <a:rPr lang="zh-CN" altLang="zh-CN" sz="2400" b="1" dirty="0">
                <a:solidFill>
                  <a:srgbClr val="FF0000"/>
                </a:solidFill>
              </a:rPr>
              <a:t>负责内部控制建设的职能部门，或者明确内部控制建设的牵头部门，</a:t>
            </a:r>
            <a:r>
              <a:rPr lang="zh-CN" altLang="zh-CN" sz="2400" b="1" dirty="0"/>
              <a:t>负责组织协调全校的内部控制建设。</a:t>
            </a:r>
            <a:endParaRPr lang="en-US" altLang="zh-CN" sz="2400" b="1" dirty="0"/>
          </a:p>
          <a:p>
            <a:pPr>
              <a:lnSpc>
                <a:spcPct val="150000"/>
              </a:lnSpc>
            </a:pPr>
            <a:endParaRPr lang="zh-CN" altLang="zh-CN" sz="2400" b="1" dirty="0"/>
          </a:p>
          <a:p>
            <a:pPr>
              <a:lnSpc>
                <a:spcPct val="150000"/>
              </a:lnSpc>
            </a:pPr>
            <a:r>
              <a:rPr lang="zh-CN" altLang="zh-CN" sz="2400" b="1" dirty="0"/>
              <a:t>第八条</a:t>
            </a:r>
            <a:r>
              <a:rPr lang="en-US" altLang="zh-CN" sz="2400" b="1" dirty="0"/>
              <a:t> </a:t>
            </a:r>
            <a:r>
              <a:rPr lang="zh-CN" altLang="zh-CN" sz="2400" b="1" dirty="0"/>
              <a:t>高校要成立由</a:t>
            </a:r>
            <a:r>
              <a:rPr lang="zh-CN" altLang="zh-CN" sz="2400" b="1" dirty="0">
                <a:solidFill>
                  <a:srgbClr val="FF0000"/>
                </a:solidFill>
              </a:rPr>
              <a:t>内部审计部门或相关部门牵头组成的内部控制建设监督检查工作小组</a:t>
            </a:r>
            <a:r>
              <a:rPr lang="zh-CN" altLang="zh-CN" sz="2400" b="1" dirty="0"/>
              <a:t>，负责对全校内部控制建立与实施情况开展内部监督检查</a:t>
            </a:r>
            <a:r>
              <a:rPr lang="en-US" altLang="zh-CN" sz="2400" b="1" dirty="0"/>
              <a:t>……</a:t>
            </a:r>
            <a:r>
              <a:rPr lang="zh-CN" altLang="zh-CN" sz="2400" b="1" dirty="0"/>
              <a:t>。</a:t>
            </a:r>
            <a:endParaRPr lang="en-US" altLang="zh-CN" sz="2400" b="1" dirty="0"/>
          </a:p>
          <a:p>
            <a:pPr>
              <a:lnSpc>
                <a:spcPct val="150000"/>
              </a:lnSpc>
            </a:pPr>
            <a:endParaRPr lang="zh-CN" altLang="zh-CN" sz="2400" b="1" dirty="0"/>
          </a:p>
          <a:p>
            <a:pPr>
              <a:lnSpc>
                <a:spcPct val="150000"/>
              </a:lnSpc>
            </a:pPr>
            <a:r>
              <a:rPr lang="zh-CN" altLang="zh-CN" sz="2400" b="1" dirty="0"/>
              <a:t>第九条</a:t>
            </a:r>
            <a:r>
              <a:rPr lang="en-US" altLang="zh-CN" sz="2400" b="1" dirty="0"/>
              <a:t> </a:t>
            </a:r>
            <a:r>
              <a:rPr lang="zh-CN" altLang="zh-CN" sz="2400" b="1" dirty="0"/>
              <a:t>高校应当明确</a:t>
            </a:r>
            <a:r>
              <a:rPr lang="zh-CN" altLang="zh-CN" sz="2400" b="1" dirty="0">
                <a:solidFill>
                  <a:srgbClr val="FF0000"/>
                </a:solidFill>
              </a:rPr>
              <a:t>财务、纪检监察、人事、采购、基建、资产、科研管理和审计等部门或岗位在内部控制建设</a:t>
            </a:r>
            <a:r>
              <a:rPr lang="zh-CN" altLang="zh-CN" sz="2400" b="1" dirty="0"/>
              <a:t>、实施与监督检查中的职责权限，</a:t>
            </a:r>
            <a:r>
              <a:rPr lang="en-US" altLang="zh-CN" sz="2400" b="1" dirty="0"/>
              <a:t>……</a:t>
            </a:r>
            <a:r>
              <a:rPr lang="zh-CN" altLang="zh-CN" sz="2400" b="1" dirty="0"/>
              <a:t>。</a:t>
            </a:r>
          </a:p>
          <a:p>
            <a:pPr lvl="1" algn="r">
              <a:lnSpc>
                <a:spcPct val="120000"/>
              </a:lnSpc>
            </a:pPr>
            <a:r>
              <a:rPr lang="en-US" altLang="zh-CN" sz="24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en-US" sz="24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内部控制：一把手主导下的全员工程</a:t>
            </a:r>
            <a:endParaRPr lang="zh-CN" altLang="zh-CN" sz="24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900668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DDD86F-E579-4EAA-AE59-B78FBE257343}"/>
              </a:ext>
            </a:extLst>
          </p:cNvPr>
          <p:cNvSpPr>
            <a:spLocks noGrp="1"/>
          </p:cNvSpPr>
          <p:nvPr>
            <p:ph type="title"/>
          </p:nvPr>
        </p:nvSpPr>
        <p:spPr>
          <a:xfrm>
            <a:off x="527536" y="750377"/>
            <a:ext cx="10972800" cy="683976"/>
          </a:xfrm>
        </p:spPr>
        <p:txBody>
          <a:bodyPr>
            <a:noAutofit/>
          </a:bodyPr>
          <a:lstStyle/>
          <a:p>
            <a:r>
              <a:rPr lang="zh-CN" altLang="zh-CN" sz="32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《教育部直属高校经济活动内部控制指南（试行）》</a:t>
            </a:r>
            <a:endParaRPr lang="zh-CN" altLang="en-US" sz="3200" dirty="0"/>
          </a:p>
        </p:txBody>
      </p:sp>
      <p:sp>
        <p:nvSpPr>
          <p:cNvPr id="3" name="矩形 2">
            <a:extLst>
              <a:ext uri="{FF2B5EF4-FFF2-40B4-BE49-F238E27FC236}">
                <a16:creationId xmlns:a16="http://schemas.microsoft.com/office/drawing/2014/main" id="{9E5E818B-DF0D-426A-9C8A-E02A698C6661}"/>
              </a:ext>
            </a:extLst>
          </p:cNvPr>
          <p:cNvSpPr/>
          <p:nvPr/>
        </p:nvSpPr>
        <p:spPr>
          <a:xfrm>
            <a:off x="527536" y="1434353"/>
            <a:ext cx="10972800" cy="5152180"/>
          </a:xfrm>
          <a:prstGeom prst="rect">
            <a:avLst/>
          </a:prstGeom>
        </p:spPr>
        <p:txBody>
          <a:bodyPr wrap="square">
            <a:spAutoFit/>
          </a:bodyPr>
          <a:lstStyle/>
          <a:p>
            <a:pPr indent="304800">
              <a:lnSpc>
                <a:spcPct val="150000"/>
              </a:lnSpc>
            </a:pPr>
            <a:r>
              <a:rPr lang="zh-CN"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第四条</a:t>
            </a:r>
            <a:r>
              <a:rPr lang="en-US" altLang="zh-CN" sz="2400" b="1" kern="0" dirty="0">
                <a:solidFill>
                  <a:srgbClr val="323232"/>
                </a:solidFill>
                <a:latin typeface="宋体" panose="02010600030101010101" pitchFamily="2" charset="-122"/>
                <a:ea typeface="宋体" panose="02010600030101010101" pitchFamily="2" charset="-122"/>
                <a:cs typeface="宋体" panose="02010600030101010101" pitchFamily="2" charset="-122"/>
              </a:rPr>
              <a:t> </a:t>
            </a:r>
            <a:r>
              <a:rPr lang="zh-CN"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高校内部控制建设应当遵循下列原则：</a:t>
            </a:r>
            <a:endParaRPr lang="zh-CN" altLang="zh-CN" b="1"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Bef>
                <a:spcPct val="20000"/>
              </a:spcBef>
              <a:buClr>
                <a:schemeClr val="folHlink"/>
              </a:buClr>
              <a:buSzPct val="60000"/>
            </a:pPr>
            <a:r>
              <a:rPr lang="en-US" altLang="zh-CN" sz="2400" b="1" kern="0"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zh-CN" sz="24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一</a:t>
            </a:r>
            <a:r>
              <a:rPr lang="en-US" altLang="zh-CN" sz="24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 </a:t>
            </a:r>
            <a:r>
              <a:rPr lang="zh-CN" altLang="zh-CN" sz="24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全面性原则：</a:t>
            </a:r>
            <a:r>
              <a:rPr lang="zh-CN"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内部控制应当贯穿学校经济活动的决策、执行和监督全过程，实现对经济活动的全面控制。</a:t>
            </a:r>
            <a:r>
              <a:rPr lang="en-US"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                      </a:t>
            </a:r>
            <a:r>
              <a:rPr lang="en-US" altLang="zh-CN" sz="24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a:t>
            </a:r>
            <a:r>
              <a:rPr lang="zh-CN" altLang="en-US" sz="2400" b="1" dirty="0">
                <a:latin typeface="黑体" panose="02010609060101010101" pitchFamily="49" charset="-122"/>
              </a:rPr>
              <a:t>三个方面：全面，全程，全员；</a:t>
            </a:r>
          </a:p>
          <a:p>
            <a:pPr indent="304800">
              <a:lnSpc>
                <a:spcPct val="150000"/>
              </a:lnSpc>
            </a:pPr>
            <a:r>
              <a:rPr lang="en-US" altLang="zh-CN" sz="2400" b="1" kern="0"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zh-CN" sz="24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二</a:t>
            </a:r>
            <a:r>
              <a:rPr lang="en-US" altLang="zh-CN" sz="24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 </a:t>
            </a:r>
            <a:r>
              <a:rPr lang="zh-CN" altLang="zh-CN" sz="24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重要性原则：</a:t>
            </a:r>
            <a:r>
              <a:rPr lang="zh-CN"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在全面控制的基础上，学校应当关注</a:t>
            </a:r>
            <a:r>
              <a:rPr lang="zh-CN" altLang="zh-CN" sz="24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重要经济活动</a:t>
            </a:r>
            <a:r>
              <a:rPr lang="zh-CN"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及其可能产生的</a:t>
            </a:r>
            <a:r>
              <a:rPr lang="zh-CN" altLang="zh-CN" sz="24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重大风险</a:t>
            </a:r>
            <a:r>
              <a:rPr lang="zh-CN"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a:t>
            </a:r>
            <a:endParaRPr lang="zh-CN" altLang="zh-CN" b="1" kern="100" dirty="0">
              <a:latin typeface="Calibri" panose="020F0502020204030204" pitchFamily="34" charset="0"/>
              <a:ea typeface="宋体" panose="02010600030101010101" pitchFamily="2" charset="-122"/>
              <a:cs typeface="Times New Roman" panose="02020603050405020304" pitchFamily="18" charset="0"/>
            </a:endParaRPr>
          </a:p>
          <a:p>
            <a:pPr indent="304800">
              <a:lnSpc>
                <a:spcPct val="150000"/>
              </a:lnSpc>
            </a:pPr>
            <a:r>
              <a:rPr lang="en-US" altLang="zh-CN" sz="2400" b="1" kern="0"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zh-CN" sz="24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三</a:t>
            </a:r>
            <a:r>
              <a:rPr lang="en-US" altLang="zh-CN" sz="24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 </a:t>
            </a:r>
            <a:r>
              <a:rPr lang="zh-CN" altLang="zh-CN" sz="24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制衡性原则：</a:t>
            </a:r>
            <a:r>
              <a:rPr lang="zh-CN"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学校应当在岗位设置、职责分工、业务流程等方面形成相互制约和相互监督的工作机制。</a:t>
            </a:r>
            <a:r>
              <a:rPr lang="en-US"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       -----</a:t>
            </a:r>
            <a:r>
              <a:rPr lang="zh-CN" altLang="en-US" sz="24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在进行岗位设置和授权审批时需要密切关注</a:t>
            </a:r>
            <a:endParaRPr lang="zh-CN" altLang="zh-CN"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a:p>
            <a:pPr indent="304800">
              <a:lnSpc>
                <a:spcPct val="150000"/>
              </a:lnSpc>
            </a:pPr>
            <a:r>
              <a:rPr lang="en-US" altLang="zh-CN" sz="2400" b="1" kern="0"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zh-CN" sz="24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四</a:t>
            </a:r>
            <a:r>
              <a:rPr lang="en-US" altLang="zh-CN" sz="24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 </a:t>
            </a:r>
            <a:r>
              <a:rPr lang="zh-CN" altLang="zh-CN" sz="24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适应性原则：</a:t>
            </a:r>
            <a:r>
              <a:rPr lang="zh-CN"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内部控制应当符合国家有关法律法规和学校实际情况，并随着外部环境变化、经济活动特点和管理要求提高，不断修订和完善。</a:t>
            </a:r>
            <a:endParaRPr lang="zh-CN" altLang="zh-CN"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486504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DDD86F-E579-4EAA-AE59-B78FBE257343}"/>
              </a:ext>
            </a:extLst>
          </p:cNvPr>
          <p:cNvSpPr>
            <a:spLocks noGrp="1"/>
          </p:cNvSpPr>
          <p:nvPr>
            <p:ph type="title"/>
          </p:nvPr>
        </p:nvSpPr>
        <p:spPr>
          <a:xfrm>
            <a:off x="527536" y="750377"/>
            <a:ext cx="10972800" cy="683976"/>
          </a:xfrm>
        </p:spPr>
        <p:txBody>
          <a:bodyPr>
            <a:noAutofit/>
          </a:bodyPr>
          <a:lstStyle/>
          <a:p>
            <a:r>
              <a:rPr lang="zh-CN" altLang="zh-CN" sz="32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《教育部直属高校经济活动内部控制指南（试行）》</a:t>
            </a:r>
            <a:endParaRPr lang="zh-CN" altLang="en-US" sz="3200" dirty="0"/>
          </a:p>
        </p:txBody>
      </p:sp>
      <p:sp>
        <p:nvSpPr>
          <p:cNvPr id="3" name="矩形 2">
            <a:extLst>
              <a:ext uri="{FF2B5EF4-FFF2-40B4-BE49-F238E27FC236}">
                <a16:creationId xmlns:a16="http://schemas.microsoft.com/office/drawing/2014/main" id="{9E5E818B-DF0D-426A-9C8A-E02A698C6661}"/>
              </a:ext>
            </a:extLst>
          </p:cNvPr>
          <p:cNvSpPr/>
          <p:nvPr/>
        </p:nvSpPr>
        <p:spPr>
          <a:xfrm>
            <a:off x="527536" y="1508649"/>
            <a:ext cx="10972800" cy="5152180"/>
          </a:xfrm>
          <a:prstGeom prst="rect">
            <a:avLst/>
          </a:prstGeom>
        </p:spPr>
        <p:txBody>
          <a:bodyPr wrap="square">
            <a:spAutoFit/>
          </a:bodyPr>
          <a:lstStyle/>
          <a:p>
            <a:pPr indent="304800">
              <a:lnSpc>
                <a:spcPct val="150000"/>
              </a:lnSpc>
            </a:pPr>
            <a:r>
              <a:rPr lang="zh-CN"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第四条</a:t>
            </a:r>
            <a:r>
              <a:rPr lang="en-US" altLang="zh-CN" sz="2400" b="1" kern="0" dirty="0">
                <a:solidFill>
                  <a:srgbClr val="323232"/>
                </a:solidFill>
                <a:latin typeface="宋体" panose="02010600030101010101" pitchFamily="2" charset="-122"/>
                <a:ea typeface="宋体" panose="02010600030101010101" pitchFamily="2" charset="-122"/>
                <a:cs typeface="宋体" panose="02010600030101010101" pitchFamily="2" charset="-122"/>
              </a:rPr>
              <a:t> </a:t>
            </a:r>
            <a:r>
              <a:rPr lang="zh-CN"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高校内部控制建设应当遵循下列原则：</a:t>
            </a:r>
            <a:endParaRPr lang="zh-CN" altLang="zh-CN" b="1"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Bef>
                <a:spcPct val="20000"/>
              </a:spcBef>
              <a:buClr>
                <a:schemeClr val="folHlink"/>
              </a:buClr>
              <a:buSzPct val="60000"/>
            </a:pPr>
            <a:r>
              <a:rPr lang="en-US" altLang="zh-CN" sz="2400" b="1" kern="0"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zh-CN" sz="24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一</a:t>
            </a:r>
            <a:r>
              <a:rPr lang="en-US" altLang="zh-CN" sz="24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 </a:t>
            </a:r>
            <a:r>
              <a:rPr lang="zh-CN" altLang="zh-CN" sz="24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全面性原则：</a:t>
            </a:r>
            <a:r>
              <a:rPr lang="zh-CN"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内部控制应当贯穿学校经济活动的决策、执行和监督全过程，实现对经济活动的全面控制。</a:t>
            </a:r>
            <a:r>
              <a:rPr lang="en-US"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                      </a:t>
            </a:r>
            <a:r>
              <a:rPr lang="en-US" altLang="zh-CN" sz="24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a:t>
            </a:r>
            <a:r>
              <a:rPr lang="zh-CN" altLang="en-US" sz="2400" b="1" dirty="0">
                <a:latin typeface="黑体" panose="02010609060101010101" pitchFamily="49" charset="-122"/>
              </a:rPr>
              <a:t>三个方面：全面，全程，全员；</a:t>
            </a:r>
          </a:p>
          <a:p>
            <a:pPr indent="304800">
              <a:lnSpc>
                <a:spcPct val="150000"/>
              </a:lnSpc>
            </a:pPr>
            <a:r>
              <a:rPr lang="en-US" altLang="zh-CN" sz="2400" b="1" kern="0"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zh-CN" sz="24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二</a:t>
            </a:r>
            <a:r>
              <a:rPr lang="en-US" altLang="zh-CN" sz="24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 </a:t>
            </a:r>
            <a:r>
              <a:rPr lang="zh-CN" altLang="zh-CN" sz="24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重要性原则：</a:t>
            </a:r>
            <a:r>
              <a:rPr lang="zh-CN"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在全面控制的基础上，学校应当关注</a:t>
            </a:r>
            <a:r>
              <a:rPr lang="zh-CN" altLang="zh-CN" sz="24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重要经济活动</a:t>
            </a:r>
            <a:r>
              <a:rPr lang="zh-CN"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及其可能产生的</a:t>
            </a:r>
            <a:r>
              <a:rPr lang="zh-CN" altLang="zh-CN" sz="24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重大风险</a:t>
            </a:r>
            <a:r>
              <a:rPr lang="zh-CN"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a:t>
            </a:r>
            <a:endParaRPr lang="zh-CN" altLang="zh-CN" b="1" kern="100" dirty="0">
              <a:latin typeface="Calibri" panose="020F0502020204030204" pitchFamily="34" charset="0"/>
              <a:ea typeface="宋体" panose="02010600030101010101" pitchFamily="2" charset="-122"/>
              <a:cs typeface="Times New Roman" panose="02020603050405020304" pitchFamily="18" charset="0"/>
            </a:endParaRPr>
          </a:p>
          <a:p>
            <a:pPr indent="304800">
              <a:lnSpc>
                <a:spcPct val="150000"/>
              </a:lnSpc>
            </a:pPr>
            <a:r>
              <a:rPr lang="en-US" altLang="zh-CN" sz="2400" b="1" kern="0"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zh-CN" sz="24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三</a:t>
            </a:r>
            <a:r>
              <a:rPr lang="en-US" altLang="zh-CN" sz="24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 </a:t>
            </a:r>
            <a:r>
              <a:rPr lang="zh-CN" altLang="zh-CN" sz="24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制衡性原则：</a:t>
            </a:r>
            <a:r>
              <a:rPr lang="zh-CN"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学校应当在岗位设置、职责分工、业务流程等方面形成相互制约和相互监督的工作机制。</a:t>
            </a:r>
            <a:r>
              <a:rPr lang="en-US"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       -----</a:t>
            </a:r>
            <a:r>
              <a:rPr lang="zh-CN" altLang="en-US" sz="24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在进行岗位设置和授权审批时需要密切关注</a:t>
            </a:r>
            <a:endParaRPr lang="zh-CN" altLang="zh-CN"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a:p>
            <a:pPr indent="304800">
              <a:lnSpc>
                <a:spcPct val="150000"/>
              </a:lnSpc>
            </a:pPr>
            <a:r>
              <a:rPr lang="en-US" altLang="zh-CN" sz="2400" b="1" kern="0"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zh-CN" sz="24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四</a:t>
            </a:r>
            <a:r>
              <a:rPr lang="en-US" altLang="zh-CN" sz="24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 </a:t>
            </a:r>
            <a:r>
              <a:rPr lang="zh-CN" altLang="zh-CN" sz="24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适应性原则：</a:t>
            </a:r>
            <a:r>
              <a:rPr lang="zh-CN"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内部控制应当符合国家有关法律法规和学校实际情况，并随着外部环境变化、经济活动特点和管理要求提高，不断修订和完善。</a:t>
            </a:r>
            <a:endParaRPr lang="zh-CN" altLang="zh-CN"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箭头: 右 3">
            <a:extLst>
              <a:ext uri="{FF2B5EF4-FFF2-40B4-BE49-F238E27FC236}">
                <a16:creationId xmlns:a16="http://schemas.microsoft.com/office/drawing/2014/main" id="{2F99EA66-A248-471E-A269-F198CE93AF06}"/>
              </a:ext>
            </a:extLst>
          </p:cNvPr>
          <p:cNvSpPr/>
          <p:nvPr/>
        </p:nvSpPr>
        <p:spPr>
          <a:xfrm>
            <a:off x="5167085" y="4970255"/>
            <a:ext cx="1857829" cy="5225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6735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BE679F-6D46-4BA3-8686-A3DCF422C711}"/>
              </a:ext>
            </a:extLst>
          </p:cNvPr>
          <p:cNvSpPr>
            <a:spLocks noGrp="1"/>
          </p:cNvSpPr>
          <p:nvPr>
            <p:ph type="title"/>
          </p:nvPr>
        </p:nvSpPr>
        <p:spPr>
          <a:xfrm>
            <a:off x="6096000" y="750377"/>
            <a:ext cx="5404336" cy="5621394"/>
          </a:xfrm>
        </p:spPr>
        <p:txBody>
          <a:bodyPr>
            <a:normAutofit fontScale="90000"/>
          </a:bodyPr>
          <a:lstStyle/>
          <a:p>
            <a:pPr lvl="2">
              <a:lnSpc>
                <a:spcPct val="150000"/>
              </a:lnSpc>
            </a:pPr>
            <a:r>
              <a:rPr lang="zh-CN" altLang="en-US" sz="2700" b="1" dirty="0">
                <a:solidFill>
                  <a:srgbClr val="FF0000"/>
                </a:solidFill>
              </a:rPr>
              <a:t>每不相容职位相分离</a:t>
            </a:r>
            <a:br>
              <a:rPr lang="en-US" altLang="zh-CN" sz="2700" dirty="0"/>
            </a:br>
            <a:r>
              <a:rPr lang="zh-CN" altLang="en-US" sz="2700" dirty="0"/>
              <a:t>项经济业务的处理，至少要经过彼此不相隶属的两个部门的处理，使每一部门工作或记录受另一部门的牵制，使之互相制约，自动检查，防止或减少错误和弊端；</a:t>
            </a:r>
            <a:br>
              <a:rPr lang="zh-CN" altLang="en-US" sz="2700" dirty="0"/>
            </a:br>
            <a:r>
              <a:rPr lang="zh-CN" altLang="en-US" sz="2700" b="1" dirty="0">
                <a:solidFill>
                  <a:srgbClr val="FF0000"/>
                </a:solidFill>
              </a:rPr>
              <a:t>授权审批制度</a:t>
            </a:r>
            <a:br>
              <a:rPr lang="zh-CN" altLang="en-US" sz="2000" dirty="0"/>
            </a:br>
            <a:r>
              <a:rPr lang="zh-CN" altLang="en-US" sz="2700" dirty="0"/>
              <a:t>每项经济业务的处理，至少要经过上下级有关人员之手，使下级受上级监督，上级受下级制约。 </a:t>
            </a:r>
            <a:br>
              <a:rPr lang="zh-CN" altLang="en-US" sz="2400" dirty="0"/>
            </a:br>
            <a:endParaRPr lang="zh-CN" altLang="en-US" dirty="0"/>
          </a:p>
        </p:txBody>
      </p:sp>
      <p:graphicFrame>
        <p:nvGraphicFramePr>
          <p:cNvPr id="3" name="Object 4">
            <a:extLst>
              <a:ext uri="{FF2B5EF4-FFF2-40B4-BE49-F238E27FC236}">
                <a16:creationId xmlns:a16="http://schemas.microsoft.com/office/drawing/2014/main" id="{E7686E8C-C779-404A-AE44-57DC84B360FC}"/>
              </a:ext>
            </a:extLst>
          </p:cNvPr>
          <p:cNvGraphicFramePr>
            <a:graphicFrameLocks noChangeAspect="1"/>
          </p:cNvGraphicFramePr>
          <p:nvPr>
            <p:extLst>
              <p:ext uri="{D42A27DB-BD31-4B8C-83A1-F6EECF244321}">
                <p14:modId xmlns:p14="http://schemas.microsoft.com/office/powerpoint/2010/main" val="3777310778"/>
              </p:ext>
            </p:extLst>
          </p:nvPr>
        </p:nvGraphicFramePr>
        <p:xfrm>
          <a:off x="178027" y="2144939"/>
          <a:ext cx="5626100" cy="2238375"/>
        </p:xfrm>
        <a:graphic>
          <a:graphicData uri="http://schemas.openxmlformats.org/presentationml/2006/ole">
            <mc:AlternateContent xmlns:mc="http://schemas.openxmlformats.org/markup-compatibility/2006">
              <mc:Choice xmlns:v="urn:schemas-microsoft-com:vml" Requires="v">
                <p:oleObj spid="_x0000_s13317" r:id="rId3" imgW="4480560" imgH="1604772" progId="">
                  <p:embed/>
                </p:oleObj>
              </mc:Choice>
              <mc:Fallback>
                <p:oleObj r:id="rId3" imgW="4480560" imgH="1604772" progId="">
                  <p:embed/>
                  <p:pic>
                    <p:nvPicPr>
                      <p:cNvPr id="9220" name="Object 4">
                        <a:extLst>
                          <a:ext uri="{FF2B5EF4-FFF2-40B4-BE49-F238E27FC236}">
                            <a16:creationId xmlns:a16="http://schemas.microsoft.com/office/drawing/2014/main" id="{D7541B1E-FA9A-4D96-87E1-9B77A11549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027" y="2144939"/>
                        <a:ext cx="5626100" cy="2238375"/>
                      </a:xfrm>
                      <a:prstGeom prst="rect">
                        <a:avLst/>
                      </a:prstGeom>
                      <a:solidFill>
                        <a:srgbClr val="0000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94766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BFF7D4A-CA4B-4297-A356-9EADE7FC7893}"/>
              </a:ext>
            </a:extLst>
          </p:cNvPr>
          <p:cNvSpPr>
            <a:spLocks noGrp="1" noChangeArrowheads="1"/>
          </p:cNvSpPr>
          <p:nvPr>
            <p:ph type="title"/>
          </p:nvPr>
        </p:nvSpPr>
        <p:spPr/>
        <p:txBody>
          <a:bodyPr/>
          <a:lstStyle/>
          <a:p>
            <a:endParaRPr lang="zh-CN" altLang="zh-CN"/>
          </a:p>
        </p:txBody>
      </p:sp>
      <p:sp>
        <p:nvSpPr>
          <p:cNvPr id="29699" name="Rectangle 3">
            <a:extLst>
              <a:ext uri="{FF2B5EF4-FFF2-40B4-BE49-F238E27FC236}">
                <a16:creationId xmlns:a16="http://schemas.microsoft.com/office/drawing/2014/main" id="{72DBB9E4-86E2-476A-9740-51D69A2FE608}"/>
              </a:ext>
            </a:extLst>
          </p:cNvPr>
          <p:cNvSpPr>
            <a:spLocks noGrp="1" noChangeArrowheads="1"/>
          </p:cNvSpPr>
          <p:nvPr>
            <p:ph type="body" idx="1"/>
          </p:nvPr>
        </p:nvSpPr>
        <p:spPr/>
        <p:txBody>
          <a:bodyPr/>
          <a:lstStyle/>
          <a:p>
            <a:endParaRPr lang="zh-CN" altLang="zh-CN"/>
          </a:p>
        </p:txBody>
      </p:sp>
      <p:pic>
        <p:nvPicPr>
          <p:cNvPr id="29700" name="Picture 4">
            <a:extLst>
              <a:ext uri="{FF2B5EF4-FFF2-40B4-BE49-F238E27FC236}">
                <a16:creationId xmlns:a16="http://schemas.microsoft.com/office/drawing/2014/main" id="{8922F6F9-0EBB-4576-BF7C-C1AC3EED64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425" y="557765"/>
            <a:ext cx="8538371"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AutoShape 5">
            <a:extLst>
              <a:ext uri="{FF2B5EF4-FFF2-40B4-BE49-F238E27FC236}">
                <a16:creationId xmlns:a16="http://schemas.microsoft.com/office/drawing/2014/main" id="{52DA1B99-303F-498F-BA20-DC1E99E167E4}"/>
              </a:ext>
            </a:extLst>
          </p:cNvPr>
          <p:cNvSpPr>
            <a:spLocks noChangeArrowheads="1"/>
          </p:cNvSpPr>
          <p:nvPr/>
        </p:nvSpPr>
        <p:spPr bwMode="auto">
          <a:xfrm>
            <a:off x="881304" y="5037962"/>
            <a:ext cx="4198696" cy="1532334"/>
          </a:xfrm>
          <a:prstGeom prst="wedgeRoundRectCallout">
            <a:avLst>
              <a:gd name="adj1" fmla="val -12599"/>
              <a:gd name="adj2" fmla="val -124294"/>
              <a:gd name="adj3" fmla="val 16667"/>
            </a:avLst>
          </a:prstGeom>
          <a:solidFill>
            <a:schemeClr val="accent1"/>
          </a:solidFill>
          <a:ln w="9525">
            <a:solidFill>
              <a:schemeClr val="tx1"/>
            </a:solidFill>
            <a:miter lim="800000"/>
            <a:headEnd/>
            <a:tailEnd/>
          </a:ln>
        </p:spPr>
        <p:txBody>
          <a:bodyPr wrap="squar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dirty="0"/>
              <a:t>为什么行政事业单位和高校内部控制规范中删掉了？</a:t>
            </a:r>
          </a:p>
        </p:txBody>
      </p:sp>
      <p:sp>
        <p:nvSpPr>
          <p:cNvPr id="33798" name="AutoShape 6">
            <a:extLst>
              <a:ext uri="{FF2B5EF4-FFF2-40B4-BE49-F238E27FC236}">
                <a16:creationId xmlns:a16="http://schemas.microsoft.com/office/drawing/2014/main" id="{4BC9DEB7-D7A8-4AF1-B7C4-2773F917742E}"/>
              </a:ext>
            </a:extLst>
          </p:cNvPr>
          <p:cNvSpPr>
            <a:spLocks noChangeArrowheads="1"/>
          </p:cNvSpPr>
          <p:nvPr/>
        </p:nvSpPr>
        <p:spPr bwMode="auto">
          <a:xfrm>
            <a:off x="6299200" y="4567008"/>
            <a:ext cx="4710545" cy="1943795"/>
          </a:xfrm>
          <a:prstGeom prst="wedgeRoundRectCallout">
            <a:avLst>
              <a:gd name="adj1" fmla="val -32806"/>
              <a:gd name="adj2" fmla="val -78412"/>
              <a:gd name="adj3" fmla="val 16667"/>
            </a:avLst>
          </a:prstGeom>
          <a:solidFill>
            <a:schemeClr val="accent1"/>
          </a:solidFill>
          <a:ln w="9525">
            <a:solidFill>
              <a:schemeClr val="tx1"/>
            </a:solidFill>
            <a:miter lim="800000"/>
            <a:headEnd/>
            <a:tailEnd/>
          </a:ln>
        </p:spPr>
        <p:txBody>
          <a:bodyPr wrap="square" lIns="90170" tIns="46990" rIns="90170" bIns="4699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t>美国上市公司第一年遵循该条款的平均成本是440万美元，中国在美上市的44家公司第一年合计付出遵循成本近2亿美元。聘请海外机构做设计需要5000万元左右；而请国内公司做设计，需要500万元左右；</a:t>
            </a:r>
          </a:p>
          <a:p>
            <a:pPr eaLnBrk="1" hangingPunct="1"/>
            <a:r>
              <a:rPr lang="zh-CN" altLang="en-US" b="1" dirty="0"/>
              <a:t>设计成本，实施成本 ，鉴证成本？</a:t>
            </a:r>
          </a:p>
        </p:txBody>
      </p:sp>
    </p:spTree>
    <p:extLst>
      <p:ext uri="{BB962C8B-B14F-4D97-AF65-F5344CB8AC3E}">
        <p14:creationId xmlns:p14="http://schemas.microsoft.com/office/powerpoint/2010/main" val="19702309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8"/>
                                        </p:tgtEl>
                                        <p:attrNameLst>
                                          <p:attrName>style.visibility</p:attrName>
                                        </p:attrNameLst>
                                      </p:cBhvr>
                                      <p:to>
                                        <p:strVal val="visible"/>
                                      </p:to>
                                    </p:set>
                                    <p:anim calcmode="lin" valueType="num">
                                      <p:cBhvr additive="base">
                                        <p:cTn id="7" dur="500" fill="hold"/>
                                        <p:tgtEl>
                                          <p:spTgt spid="33798"/>
                                        </p:tgtEl>
                                        <p:attrNameLst>
                                          <p:attrName>ppt_x</p:attrName>
                                        </p:attrNameLst>
                                      </p:cBhvr>
                                      <p:tavLst>
                                        <p:tav tm="0">
                                          <p:val>
                                            <p:strVal val="#ppt_x"/>
                                          </p:val>
                                        </p:tav>
                                        <p:tav tm="100000">
                                          <p:val>
                                            <p:strVal val="#ppt_x"/>
                                          </p:val>
                                        </p:tav>
                                      </p:tavLst>
                                    </p:anim>
                                    <p:anim calcmode="lin" valueType="num">
                                      <p:cBhvr additive="base">
                                        <p:cTn id="8" dur="500" fill="hold"/>
                                        <p:tgtEl>
                                          <p:spTgt spid="337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bldLvl="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DDD86F-E579-4EAA-AE59-B78FBE257343}"/>
              </a:ext>
            </a:extLst>
          </p:cNvPr>
          <p:cNvSpPr>
            <a:spLocks noGrp="1"/>
          </p:cNvSpPr>
          <p:nvPr>
            <p:ph type="title"/>
          </p:nvPr>
        </p:nvSpPr>
        <p:spPr>
          <a:xfrm>
            <a:off x="527536" y="750377"/>
            <a:ext cx="10972800" cy="504682"/>
          </a:xfrm>
        </p:spPr>
        <p:txBody>
          <a:bodyPr>
            <a:noAutofit/>
          </a:bodyPr>
          <a:lstStyle/>
          <a:p>
            <a:pPr algn="ctr"/>
            <a:r>
              <a:rPr lang="zh-CN" altLang="zh-CN" sz="32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《教育部直属高校经济活动内部控制指南（试行）》</a:t>
            </a:r>
            <a:endParaRPr lang="zh-CN" altLang="en-US" sz="3200" dirty="0"/>
          </a:p>
        </p:txBody>
      </p:sp>
      <p:sp>
        <p:nvSpPr>
          <p:cNvPr id="3" name="矩形 2">
            <a:extLst>
              <a:ext uri="{FF2B5EF4-FFF2-40B4-BE49-F238E27FC236}">
                <a16:creationId xmlns:a16="http://schemas.microsoft.com/office/drawing/2014/main" id="{9E5E818B-DF0D-426A-9C8A-E02A698C6661}"/>
              </a:ext>
            </a:extLst>
          </p:cNvPr>
          <p:cNvSpPr/>
          <p:nvPr/>
        </p:nvSpPr>
        <p:spPr>
          <a:xfrm>
            <a:off x="457200" y="1461247"/>
            <a:ext cx="11043136" cy="5139869"/>
          </a:xfrm>
          <a:prstGeom prst="rect">
            <a:avLst/>
          </a:prstGeom>
        </p:spPr>
        <p:txBody>
          <a:bodyPr wrap="square">
            <a:spAutoFit/>
          </a:bodyPr>
          <a:lstStyle/>
          <a:p>
            <a:r>
              <a:rPr lang="zh-CN" altLang="zh-CN" sz="2400" b="1" dirty="0"/>
              <a:t>第三章 建设任务</a:t>
            </a:r>
            <a:endParaRPr lang="zh-CN" altLang="zh-CN" sz="2400" dirty="0"/>
          </a:p>
          <a:p>
            <a:r>
              <a:rPr lang="zh-CN" altLang="zh-CN" sz="2400" b="1" dirty="0"/>
              <a:t>第十条</a:t>
            </a:r>
            <a:r>
              <a:rPr lang="en-US" altLang="zh-CN" sz="2400" dirty="0"/>
              <a:t> </a:t>
            </a:r>
            <a:r>
              <a:rPr lang="zh-CN" altLang="zh-CN" sz="2400" dirty="0"/>
              <a:t>高校应当按照内部控制的要求，在内部控制建设领导小组的领导下</a:t>
            </a:r>
            <a:r>
              <a:rPr lang="zh-CN" altLang="zh-CN" sz="2400" b="1" dirty="0">
                <a:solidFill>
                  <a:srgbClr val="FF0000"/>
                </a:solidFill>
              </a:rPr>
              <a:t>通过全面梳理预决算、收支、采购、资产、建设项目、合同等各项经济业务流程，明确业务环节，分析风险隐患，完善风险评估机制，制定风险应对策略；有效运用不相容岗位相互分离、内部授权审批控制、归口管理、预算控制、财产保护控制、会计控制、单据控制、信息内部公开等内部控制基本方法</a:t>
            </a:r>
            <a:r>
              <a:rPr lang="zh-CN" altLang="zh-CN" sz="2400" dirty="0"/>
              <a:t>，加强对学校层面和业务层面的内部控制，实现内部控制体系全面、有效实施。</a:t>
            </a:r>
            <a:endParaRPr lang="en-US" altLang="zh-CN" sz="2400" dirty="0"/>
          </a:p>
          <a:p>
            <a:endParaRPr lang="en-US" altLang="zh-CN" sz="2400" dirty="0"/>
          </a:p>
          <a:p>
            <a:endParaRPr lang="en-US" altLang="zh-CN" sz="2800" dirty="0"/>
          </a:p>
          <a:p>
            <a:r>
              <a:rPr lang="zh-CN" altLang="en-US" sz="2800" b="1" dirty="0">
                <a:latin typeface="宋体" panose="02010600030101010101" pitchFamily="2" charset="-122"/>
                <a:ea typeface="宋体" panose="02010600030101010101" pitchFamily="2" charset="-122"/>
              </a:rPr>
              <a:t>我校内部控制建设暂时涉及的业务包括：</a:t>
            </a:r>
            <a:endParaRPr lang="en-US" altLang="zh-CN" sz="2800" b="1" dirty="0">
              <a:latin typeface="宋体" panose="02010600030101010101" pitchFamily="2" charset="-122"/>
              <a:ea typeface="宋体" panose="02010600030101010101" pitchFamily="2" charset="-122"/>
            </a:endParaRPr>
          </a:p>
          <a:p>
            <a:pPr lvl="1"/>
            <a:r>
              <a:rPr lang="zh-CN" altLang="en-US" sz="2800" b="1" dirty="0">
                <a:latin typeface="宋体" panose="02010600030101010101" pitchFamily="2" charset="-122"/>
                <a:ea typeface="宋体" panose="02010600030101010101" pitchFamily="2" charset="-122"/>
              </a:rPr>
              <a:t>预算、收入、支出（奖助学金等）、采购、资产管理、基建、合同、审计、科研、后勤业务；</a:t>
            </a:r>
            <a:endParaRPr lang="en-US" altLang="zh-CN" sz="2800" b="1" dirty="0">
              <a:latin typeface="宋体" panose="02010600030101010101" pitchFamily="2" charset="-122"/>
              <a:ea typeface="宋体" panose="02010600030101010101" pitchFamily="2" charset="-122"/>
            </a:endParaRPr>
          </a:p>
          <a:p>
            <a:endParaRPr lang="zh-CN" altLang="zh-CN" sz="2400" dirty="0"/>
          </a:p>
        </p:txBody>
      </p:sp>
    </p:spTree>
    <p:extLst>
      <p:ext uri="{BB962C8B-B14F-4D97-AF65-F5344CB8AC3E}">
        <p14:creationId xmlns:p14="http://schemas.microsoft.com/office/powerpoint/2010/main" val="235908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DDD86F-E579-4EAA-AE59-B78FBE257343}"/>
              </a:ext>
            </a:extLst>
          </p:cNvPr>
          <p:cNvSpPr>
            <a:spLocks noGrp="1"/>
          </p:cNvSpPr>
          <p:nvPr>
            <p:ph type="title"/>
          </p:nvPr>
        </p:nvSpPr>
        <p:spPr>
          <a:xfrm>
            <a:off x="527536" y="750377"/>
            <a:ext cx="10972800" cy="504682"/>
          </a:xfrm>
        </p:spPr>
        <p:txBody>
          <a:bodyPr>
            <a:noAutofit/>
          </a:bodyPr>
          <a:lstStyle/>
          <a:p>
            <a:pPr algn="ctr"/>
            <a:r>
              <a:rPr lang="zh-CN" altLang="en-US" sz="32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石河子大学内部控制项目</a:t>
            </a:r>
            <a:endParaRPr lang="zh-CN" altLang="en-US" sz="3200" dirty="0"/>
          </a:p>
        </p:txBody>
      </p:sp>
      <p:sp>
        <p:nvSpPr>
          <p:cNvPr id="3" name="矩形 2">
            <a:extLst>
              <a:ext uri="{FF2B5EF4-FFF2-40B4-BE49-F238E27FC236}">
                <a16:creationId xmlns:a16="http://schemas.microsoft.com/office/drawing/2014/main" id="{9E5E818B-DF0D-426A-9C8A-E02A698C6661}"/>
              </a:ext>
            </a:extLst>
          </p:cNvPr>
          <p:cNvSpPr/>
          <p:nvPr/>
        </p:nvSpPr>
        <p:spPr>
          <a:xfrm>
            <a:off x="748145" y="1730187"/>
            <a:ext cx="10326255" cy="3323987"/>
          </a:xfrm>
          <a:prstGeom prst="rect">
            <a:avLst/>
          </a:prstGeom>
        </p:spPr>
        <p:txBody>
          <a:bodyPr wrap="square">
            <a:spAutoFit/>
          </a:bodyPr>
          <a:lstStyle/>
          <a:p>
            <a:pPr>
              <a:lnSpc>
                <a:spcPct val="150000"/>
              </a:lnSpc>
            </a:pPr>
            <a:r>
              <a:rPr lang="zh-CN" altLang="en-US" sz="2800" b="1" dirty="0"/>
              <a:t>具体任务的安排和部署：</a:t>
            </a:r>
            <a:endParaRPr lang="en-US" altLang="zh-CN" sz="2800" b="1" dirty="0"/>
          </a:p>
          <a:p>
            <a:pPr lvl="1">
              <a:lnSpc>
                <a:spcPct val="150000"/>
              </a:lnSpc>
            </a:pPr>
            <a:r>
              <a:rPr lang="zh-CN" altLang="en-US" sz="2800" b="1" dirty="0"/>
              <a:t>石河子大学内部控制制度汇编</a:t>
            </a:r>
            <a:r>
              <a:rPr lang="en-US" altLang="zh-CN" sz="2800" b="1" dirty="0"/>
              <a:t>---</a:t>
            </a:r>
            <a:r>
              <a:rPr lang="zh-CN" altLang="en-US" sz="2800" b="1" dirty="0"/>
              <a:t>各部门自行收集和整理，目录清单已经提供；</a:t>
            </a:r>
            <a:endParaRPr lang="en-US" altLang="zh-CN" sz="2800" b="1" dirty="0"/>
          </a:p>
          <a:p>
            <a:pPr lvl="1">
              <a:lnSpc>
                <a:spcPct val="150000"/>
              </a:lnSpc>
            </a:pPr>
            <a:r>
              <a:rPr lang="zh-CN" altLang="en-US" sz="2800" b="1" dirty="0"/>
              <a:t>石河子大学岗位设置及其职责手册</a:t>
            </a:r>
            <a:r>
              <a:rPr lang="en-US" altLang="zh-CN" sz="2800" b="1" dirty="0"/>
              <a:t>---</a:t>
            </a:r>
            <a:r>
              <a:rPr lang="zh-CN" altLang="en-US" sz="2800" b="1" dirty="0"/>
              <a:t>参照计财处的做法。</a:t>
            </a:r>
            <a:endParaRPr lang="en-US" altLang="zh-CN" sz="2800" b="1" dirty="0"/>
          </a:p>
          <a:p>
            <a:pPr lvl="1">
              <a:lnSpc>
                <a:spcPct val="150000"/>
              </a:lnSpc>
            </a:pPr>
            <a:r>
              <a:rPr lang="zh-CN" altLang="en-US" sz="2800" b="1" dirty="0"/>
              <a:t>石河子大学内部控制管理手册</a:t>
            </a:r>
            <a:r>
              <a:rPr lang="en-US" altLang="zh-CN" sz="2800" b="1" dirty="0"/>
              <a:t>----</a:t>
            </a:r>
            <a:r>
              <a:rPr lang="zh-CN" altLang="en-US" sz="2800" b="1" dirty="0"/>
              <a:t>重点和难点</a:t>
            </a:r>
            <a:endParaRPr lang="en-US" altLang="zh-CN" sz="2800" dirty="0"/>
          </a:p>
        </p:txBody>
      </p:sp>
    </p:spTree>
    <p:extLst>
      <p:ext uri="{BB962C8B-B14F-4D97-AF65-F5344CB8AC3E}">
        <p14:creationId xmlns:p14="http://schemas.microsoft.com/office/powerpoint/2010/main" val="259324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A5114B-EDA8-4C3D-90B6-789593F94EFC}"/>
              </a:ext>
            </a:extLst>
          </p:cNvPr>
          <p:cNvSpPr>
            <a:spLocks noGrp="1"/>
          </p:cNvSpPr>
          <p:nvPr>
            <p:ph type="title"/>
          </p:nvPr>
        </p:nvSpPr>
        <p:spPr>
          <a:xfrm>
            <a:off x="8534400" y="1165413"/>
            <a:ext cx="3279701" cy="4930588"/>
          </a:xfrm>
        </p:spPr>
        <p:txBody>
          <a:bodyPr>
            <a:normAutofit/>
          </a:bodyPr>
          <a:lstStyle/>
          <a:p>
            <a:pPr>
              <a:lnSpc>
                <a:spcPts val="3100"/>
              </a:lnSpc>
            </a:pPr>
            <a:r>
              <a:rPr lang="zh-CN" altLang="en-US" sz="2700" b="1" dirty="0">
                <a:solidFill>
                  <a:srgbClr val="FF0000"/>
                </a:solidFill>
              </a:rPr>
              <a:t>要求：</a:t>
            </a:r>
            <a:br>
              <a:rPr lang="en-US" altLang="zh-CN" sz="2700" b="1" dirty="0"/>
            </a:br>
            <a:r>
              <a:rPr lang="zh-CN" altLang="en-US" sz="2400" b="1" dirty="0"/>
              <a:t>进行梳理时，不仅仅要对现状进行描述，还需要对目前知晓现有岗位设置存在的问题，以及进一步优化岗位设置的具体思路，如果觉得本部门的岗位设置不合理，可以直接提出新的岗位设置方案。</a:t>
            </a:r>
            <a:br>
              <a:rPr lang="en-US" altLang="zh-CN" dirty="0"/>
            </a:br>
            <a:endParaRPr lang="zh-CN" altLang="en-US" dirty="0"/>
          </a:p>
        </p:txBody>
      </p:sp>
      <p:pic>
        <p:nvPicPr>
          <p:cNvPr id="3" name="图片 2">
            <a:extLst>
              <a:ext uri="{FF2B5EF4-FFF2-40B4-BE49-F238E27FC236}">
                <a16:creationId xmlns:a16="http://schemas.microsoft.com/office/drawing/2014/main" id="{5512B63E-30F7-4DF5-BC95-C4ABC8BE0CD8}"/>
              </a:ext>
            </a:extLst>
          </p:cNvPr>
          <p:cNvPicPr>
            <a:picLocks noChangeAspect="1"/>
          </p:cNvPicPr>
          <p:nvPr/>
        </p:nvPicPr>
        <p:blipFill>
          <a:blip r:embed="rId2"/>
          <a:stretch>
            <a:fillRect/>
          </a:stretch>
        </p:blipFill>
        <p:spPr>
          <a:xfrm>
            <a:off x="377899" y="750376"/>
            <a:ext cx="8053697" cy="5345624"/>
          </a:xfrm>
          <a:prstGeom prst="rect">
            <a:avLst/>
          </a:prstGeom>
        </p:spPr>
      </p:pic>
    </p:spTree>
    <p:extLst>
      <p:ext uri="{BB962C8B-B14F-4D97-AF65-F5344CB8AC3E}">
        <p14:creationId xmlns:p14="http://schemas.microsoft.com/office/powerpoint/2010/main" val="2189935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746347-45C9-4D8E-89C6-5AEAC381F177}"/>
              </a:ext>
            </a:extLst>
          </p:cNvPr>
          <p:cNvSpPr>
            <a:spLocks noGrp="1"/>
          </p:cNvSpPr>
          <p:nvPr>
            <p:ph type="title"/>
          </p:nvPr>
        </p:nvSpPr>
        <p:spPr>
          <a:xfrm>
            <a:off x="527536" y="995081"/>
            <a:ext cx="10972800" cy="639073"/>
          </a:xfrm>
        </p:spPr>
        <p:txBody>
          <a:bodyPr>
            <a:normAutofit fontScale="90000"/>
          </a:bodyPr>
          <a:lstStyle/>
          <a:p>
            <a:r>
              <a:rPr lang="zh-CN" altLang="en-US" sz="3100" b="1" dirty="0">
                <a:solidFill>
                  <a:srgbClr val="FF0000"/>
                </a:solidFill>
                <a:latin typeface="宋体" panose="02010600030101010101" pitchFamily="2" charset="-122"/>
                <a:ea typeface="宋体" panose="02010600030101010101" pitchFamily="2" charset="-122"/>
              </a:rPr>
              <a:t>课题的提出背景：</a:t>
            </a:r>
            <a:r>
              <a:rPr lang="zh-CN" altLang="en-US" sz="3100" dirty="0">
                <a:solidFill>
                  <a:srgbClr val="FF0000"/>
                </a:solidFill>
                <a:latin typeface="Times New Roman" panose="02020603050405020304" pitchFamily="18" charset="0"/>
                <a:ea typeface="楷体_GB2312" pitchFamily="1" charset="-122"/>
              </a:rPr>
              <a:t>中国不断加强内部控制及风险管理的监管要求</a:t>
            </a:r>
            <a:endParaRPr lang="zh-CN" altLang="en-US" sz="4000" b="1" dirty="0">
              <a:solidFill>
                <a:srgbClr val="FF0000"/>
              </a:solidFill>
            </a:endParaRPr>
          </a:p>
        </p:txBody>
      </p:sp>
      <p:sp>
        <p:nvSpPr>
          <p:cNvPr id="3" name="标题 1">
            <a:extLst>
              <a:ext uri="{FF2B5EF4-FFF2-40B4-BE49-F238E27FC236}">
                <a16:creationId xmlns:a16="http://schemas.microsoft.com/office/drawing/2014/main" id="{67EECA07-83AB-4A1E-B030-A4E49F7999F7}"/>
              </a:ext>
            </a:extLst>
          </p:cNvPr>
          <p:cNvSpPr txBox="1">
            <a:spLocks/>
          </p:cNvSpPr>
          <p:nvPr/>
        </p:nvSpPr>
        <p:spPr>
          <a:xfrm>
            <a:off x="527536" y="1990164"/>
            <a:ext cx="10972800" cy="344244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4000" b="1" dirty="0"/>
          </a:p>
        </p:txBody>
      </p:sp>
      <p:sp>
        <p:nvSpPr>
          <p:cNvPr id="4" name="Text Box 13">
            <a:extLst>
              <a:ext uri="{FF2B5EF4-FFF2-40B4-BE49-F238E27FC236}">
                <a16:creationId xmlns:a16="http://schemas.microsoft.com/office/drawing/2014/main" id="{843B539E-D5F1-432F-9500-B62385539247}"/>
              </a:ext>
            </a:extLst>
          </p:cNvPr>
          <p:cNvSpPr txBox="1">
            <a:spLocks noChangeArrowheads="1"/>
          </p:cNvSpPr>
          <p:nvPr/>
        </p:nvSpPr>
        <p:spPr bwMode="auto">
          <a:xfrm>
            <a:off x="1070874" y="1634154"/>
            <a:ext cx="9608963" cy="5114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027" tIns="41014" rIns="82027" bIns="41014">
            <a:spAutoFit/>
          </a:bodyPr>
          <a:lstStyle>
            <a:lvl1pPr marL="153988" indent="-153988" defTabSz="820738" eaLnBrk="0" hangingPunct="0">
              <a:defRPr>
                <a:solidFill>
                  <a:schemeClr val="tx1"/>
                </a:solidFill>
                <a:latin typeface="Arial" panose="020B0604020202020204" pitchFamily="34" charset="0"/>
                <a:ea typeface="宋体" panose="02010600030101010101" pitchFamily="2" charset="-122"/>
              </a:defRPr>
            </a:lvl1pPr>
            <a:lvl2pPr marL="409575" indent="-153988" defTabSz="820738" eaLnBrk="0" hangingPunct="0">
              <a:defRPr>
                <a:solidFill>
                  <a:schemeClr val="tx1"/>
                </a:solidFill>
                <a:latin typeface="Arial" panose="020B0604020202020204" pitchFamily="34" charset="0"/>
                <a:ea typeface="宋体" panose="02010600030101010101" pitchFamily="2" charset="-122"/>
              </a:defRPr>
            </a:lvl2pPr>
            <a:lvl3pPr marL="669925" indent="-157163" defTabSz="820738" eaLnBrk="0" hangingPunct="0">
              <a:defRPr>
                <a:solidFill>
                  <a:schemeClr val="tx1"/>
                </a:solidFill>
                <a:latin typeface="Arial" panose="020B0604020202020204" pitchFamily="34" charset="0"/>
                <a:ea typeface="宋体" panose="02010600030101010101" pitchFamily="2" charset="-122"/>
              </a:defRPr>
            </a:lvl3pPr>
            <a:lvl4pPr marL="917575" indent="-146050" defTabSz="820738" eaLnBrk="0" hangingPunct="0">
              <a:defRPr>
                <a:solidFill>
                  <a:schemeClr val="tx1"/>
                </a:solidFill>
                <a:latin typeface="Arial" panose="020B0604020202020204" pitchFamily="34" charset="0"/>
                <a:ea typeface="宋体" panose="02010600030101010101" pitchFamily="2" charset="-122"/>
              </a:defRPr>
            </a:lvl4pPr>
            <a:lvl5pPr marL="1174750" indent="-157163" defTabSz="820738" eaLnBrk="0" hangingPunct="0">
              <a:defRPr>
                <a:solidFill>
                  <a:schemeClr val="tx1"/>
                </a:solidFill>
                <a:latin typeface="Arial" panose="020B0604020202020204" pitchFamily="34" charset="0"/>
                <a:ea typeface="宋体" panose="02010600030101010101" pitchFamily="2" charset="-122"/>
              </a:defRPr>
            </a:lvl5pPr>
            <a:lvl6pPr marL="1631950" indent="-157163" defTabSz="820738"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089150" indent="-157163" defTabSz="820738"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2546350" indent="-157163" defTabSz="820738"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003550" indent="-157163" defTabSz="820738"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15000"/>
              </a:spcBef>
              <a:spcAft>
                <a:spcPct val="15000"/>
              </a:spcAft>
              <a:buClr>
                <a:srgbClr val="415299"/>
              </a:buClr>
              <a:buSzPct val="125000"/>
              <a:buFont typeface="Arial" panose="020B0604020202020204" pitchFamily="34" charset="0"/>
              <a:buChar char="•"/>
            </a:pPr>
            <a:r>
              <a:rPr lang="en-GB" altLang="en-US" sz="2000" dirty="0">
                <a:latin typeface="楷体_GB2312" pitchFamily="1" charset="-122"/>
                <a:ea typeface="楷体_GB2312" pitchFamily="1" charset="-122"/>
              </a:rPr>
              <a:t>1996</a:t>
            </a:r>
            <a:r>
              <a:rPr lang="zh-CN" altLang="en-US" sz="2000" dirty="0">
                <a:latin typeface="楷体_GB2312" pitchFamily="1" charset="-122"/>
                <a:ea typeface="楷体_GB2312" pitchFamily="1" charset="-122"/>
              </a:rPr>
              <a:t>年</a:t>
            </a:r>
            <a:r>
              <a:rPr lang="en-GB" altLang="en-US" sz="2000" dirty="0">
                <a:latin typeface="楷体_GB2312" pitchFamily="1" charset="-122"/>
                <a:ea typeface="楷体_GB2312" pitchFamily="1" charset="-122"/>
              </a:rPr>
              <a:t>，</a:t>
            </a:r>
            <a:r>
              <a:rPr lang="zh-CN" altLang="en-US" sz="2000" dirty="0">
                <a:latin typeface="楷体_GB2312" pitchFamily="1" charset="-122"/>
                <a:ea typeface="楷体_GB2312" pitchFamily="1" charset="-122"/>
              </a:rPr>
              <a:t>财政部《独立审计具体准则第9号</a:t>
            </a:r>
            <a:r>
              <a:rPr lang="zh-CN" altLang="en-US" sz="2000" dirty="0">
                <a:latin typeface="Times New Roman" panose="02020603050405020304" pitchFamily="18" charset="0"/>
                <a:ea typeface="楷体_GB2312" pitchFamily="1" charset="-122"/>
              </a:rPr>
              <a:t>——</a:t>
            </a:r>
            <a:r>
              <a:rPr lang="zh-CN" altLang="en-US" sz="2000" dirty="0">
                <a:latin typeface="楷体_GB2312" pitchFamily="1" charset="-122"/>
                <a:ea typeface="楷体_GB2312" pitchFamily="1" charset="-122"/>
              </a:rPr>
              <a:t>内部控制和审计风险》；</a:t>
            </a:r>
          </a:p>
          <a:p>
            <a:pPr eaLnBrk="1" hangingPunct="1">
              <a:spcBef>
                <a:spcPct val="15000"/>
              </a:spcBef>
              <a:spcAft>
                <a:spcPct val="15000"/>
              </a:spcAft>
              <a:buClr>
                <a:srgbClr val="415299"/>
              </a:buClr>
              <a:buSzPct val="125000"/>
              <a:buFont typeface="Arial" panose="020B0604020202020204" pitchFamily="34" charset="0"/>
              <a:buChar char="•"/>
            </a:pPr>
            <a:r>
              <a:rPr lang="zh-CN" altLang="en-US" sz="2000" dirty="0">
                <a:latin typeface="楷体_GB2312" pitchFamily="1" charset="-122"/>
                <a:ea typeface="楷体_GB2312" pitchFamily="1" charset="-122"/>
              </a:rPr>
              <a:t>1997年，中国人民银行《加强金融机构内部控制的指导原则》；</a:t>
            </a:r>
          </a:p>
          <a:p>
            <a:pPr eaLnBrk="1" hangingPunct="1">
              <a:spcBef>
                <a:spcPct val="15000"/>
              </a:spcBef>
              <a:spcAft>
                <a:spcPct val="15000"/>
              </a:spcAft>
              <a:buClr>
                <a:srgbClr val="415299"/>
              </a:buClr>
              <a:buSzPct val="125000"/>
              <a:buFont typeface="Arial" panose="020B0604020202020204" pitchFamily="34" charset="0"/>
              <a:buChar char="•"/>
            </a:pPr>
            <a:r>
              <a:rPr lang="zh-CN" altLang="en-US" sz="2000" dirty="0">
                <a:latin typeface="楷体_GB2312" pitchFamily="1" charset="-122"/>
                <a:ea typeface="楷体_GB2312" pitchFamily="1" charset="-122"/>
              </a:rPr>
              <a:t>1999年，保监会</a:t>
            </a:r>
            <a:r>
              <a:rPr lang="zh-CN" altLang="en-US" sz="2000" dirty="0">
                <a:latin typeface="楷体_GB2312" pitchFamily="1" charset="-122"/>
                <a:ea typeface="楷体_GB2312" pitchFamily="1" charset="-122"/>
                <a:sym typeface="Symbol" panose="05050102010706020507" pitchFamily="18" charset="2"/>
              </a:rPr>
              <a:t>《保险公司</a:t>
            </a:r>
            <a:r>
              <a:rPr lang="zh-CN" altLang="en-US" sz="2000" dirty="0">
                <a:latin typeface="楷体_GB2312" pitchFamily="1" charset="-122"/>
                <a:ea typeface="楷体_GB2312" pitchFamily="1" charset="-122"/>
              </a:rPr>
              <a:t>内部控制制度建设指导原则</a:t>
            </a:r>
            <a:r>
              <a:rPr lang="en-GB" altLang="en-US" sz="2000" dirty="0">
                <a:latin typeface="楷体_GB2312" pitchFamily="1" charset="-122"/>
                <a:ea typeface="楷体_GB2312" pitchFamily="1" charset="-122"/>
              </a:rPr>
              <a:t>》；</a:t>
            </a:r>
          </a:p>
          <a:p>
            <a:pPr eaLnBrk="1" hangingPunct="1">
              <a:spcBef>
                <a:spcPct val="15000"/>
              </a:spcBef>
              <a:spcAft>
                <a:spcPct val="15000"/>
              </a:spcAft>
              <a:buClr>
                <a:srgbClr val="415299"/>
              </a:buClr>
              <a:buSzPct val="125000"/>
              <a:buFont typeface="Arial" panose="020B0604020202020204" pitchFamily="34" charset="0"/>
              <a:buChar char="•"/>
            </a:pPr>
            <a:r>
              <a:rPr lang="en-GB" altLang="en-US" sz="2000" dirty="0">
                <a:latin typeface="楷体_GB2312" pitchFamily="1" charset="-122"/>
                <a:ea typeface="楷体_GB2312" pitchFamily="1" charset="-122"/>
              </a:rPr>
              <a:t>1999</a:t>
            </a:r>
            <a:r>
              <a:rPr lang="zh-CN" altLang="en-US" sz="2000" dirty="0">
                <a:latin typeface="楷体_GB2312" pitchFamily="1" charset="-122"/>
                <a:ea typeface="楷体_GB2312" pitchFamily="1" charset="-122"/>
              </a:rPr>
              <a:t>年</a:t>
            </a:r>
            <a:r>
              <a:rPr lang="en-GB" altLang="en-US" sz="2000" dirty="0">
                <a:latin typeface="楷体_GB2312" pitchFamily="1" charset="-122"/>
                <a:ea typeface="楷体_GB2312" pitchFamily="1" charset="-122"/>
              </a:rPr>
              <a:t>，</a:t>
            </a:r>
            <a:r>
              <a:rPr lang="zh-CN" altLang="en-US" sz="2000" dirty="0">
                <a:latin typeface="楷体_GB2312" pitchFamily="1" charset="-122"/>
                <a:ea typeface="楷体_GB2312" pitchFamily="1" charset="-122"/>
              </a:rPr>
              <a:t>全国人大常委会《会计法》；</a:t>
            </a:r>
          </a:p>
          <a:p>
            <a:pPr eaLnBrk="1" hangingPunct="1">
              <a:spcBef>
                <a:spcPct val="15000"/>
              </a:spcBef>
              <a:spcAft>
                <a:spcPct val="15000"/>
              </a:spcAft>
              <a:buClr>
                <a:srgbClr val="415299"/>
              </a:buClr>
              <a:buSzPct val="125000"/>
              <a:buFont typeface="Arial" panose="020B0604020202020204" pitchFamily="34" charset="0"/>
              <a:buChar char="•"/>
            </a:pPr>
            <a:r>
              <a:rPr lang="zh-CN" altLang="en-US" sz="2000" dirty="0">
                <a:latin typeface="楷体_GB2312" pitchFamily="1" charset="-122"/>
                <a:ea typeface="楷体_GB2312" pitchFamily="1" charset="-122"/>
              </a:rPr>
              <a:t>2001年，证监会《证券公司内部控制指引》；</a:t>
            </a:r>
          </a:p>
          <a:p>
            <a:pPr eaLnBrk="1" hangingPunct="1">
              <a:spcBef>
                <a:spcPct val="15000"/>
              </a:spcBef>
              <a:spcAft>
                <a:spcPct val="15000"/>
              </a:spcAft>
              <a:buClr>
                <a:srgbClr val="415299"/>
              </a:buClr>
              <a:buSzPct val="125000"/>
              <a:buFont typeface="Arial" panose="020B0604020202020204" pitchFamily="34" charset="0"/>
              <a:buChar char="•"/>
            </a:pPr>
            <a:r>
              <a:rPr lang="zh-CN" altLang="en-US" sz="2000" dirty="0">
                <a:latin typeface="楷体_GB2312" pitchFamily="1" charset="-122"/>
                <a:ea typeface="楷体_GB2312" pitchFamily="1" charset="-122"/>
              </a:rPr>
              <a:t>2001年，财政部《内部会计控制规范</a:t>
            </a:r>
            <a:r>
              <a:rPr lang="zh-CN" altLang="en-US" sz="2000" dirty="0">
                <a:latin typeface="华文楷体" panose="02010600040101010101" pitchFamily="2" charset="-122"/>
                <a:ea typeface="楷体_GB2312" pitchFamily="1" charset="-122"/>
              </a:rPr>
              <a:t>——</a:t>
            </a:r>
            <a:r>
              <a:rPr lang="zh-CN" altLang="en-US" sz="2000" dirty="0">
                <a:latin typeface="楷体_GB2312" pitchFamily="1" charset="-122"/>
                <a:ea typeface="楷体_GB2312" pitchFamily="1" charset="-122"/>
              </a:rPr>
              <a:t>基本规范（试行）》等；</a:t>
            </a:r>
          </a:p>
          <a:p>
            <a:pPr eaLnBrk="1" hangingPunct="1">
              <a:spcBef>
                <a:spcPct val="15000"/>
              </a:spcBef>
              <a:spcAft>
                <a:spcPct val="15000"/>
              </a:spcAft>
              <a:buClr>
                <a:srgbClr val="415299"/>
              </a:buClr>
              <a:buSzPct val="125000"/>
              <a:buFont typeface="Arial" panose="020B0604020202020204" pitchFamily="34" charset="0"/>
              <a:buChar char="•"/>
            </a:pPr>
            <a:r>
              <a:rPr lang="zh-CN" altLang="en-US" sz="2000" dirty="0">
                <a:latin typeface="楷体_GB2312" pitchFamily="1" charset="-122"/>
                <a:ea typeface="楷体_GB2312" pitchFamily="1" charset="-122"/>
              </a:rPr>
              <a:t>2002年，中国人民银行《商业银行内部控制指引》；</a:t>
            </a:r>
          </a:p>
          <a:p>
            <a:pPr eaLnBrk="1" hangingPunct="1">
              <a:spcBef>
                <a:spcPct val="15000"/>
              </a:spcBef>
              <a:spcAft>
                <a:spcPct val="15000"/>
              </a:spcAft>
              <a:buClr>
                <a:srgbClr val="415299"/>
              </a:buClr>
              <a:buSzPct val="125000"/>
              <a:buFont typeface="Arial" panose="020B0604020202020204" pitchFamily="34" charset="0"/>
              <a:buChar char="•"/>
            </a:pPr>
            <a:r>
              <a:rPr lang="zh-CN" altLang="en-US" sz="2000" dirty="0">
                <a:latin typeface="楷体_GB2312" pitchFamily="1" charset="-122"/>
                <a:ea typeface="楷体_GB2312" pitchFamily="1" charset="-122"/>
              </a:rPr>
              <a:t>2006年，国资委《中央企业全面风险管理指引》；</a:t>
            </a:r>
          </a:p>
          <a:p>
            <a:pPr eaLnBrk="1" hangingPunct="1">
              <a:spcBef>
                <a:spcPct val="15000"/>
              </a:spcBef>
              <a:spcAft>
                <a:spcPct val="15000"/>
              </a:spcAft>
              <a:buClr>
                <a:srgbClr val="415299"/>
              </a:buClr>
              <a:buSzPct val="125000"/>
              <a:buFont typeface="Arial" panose="020B0604020202020204" pitchFamily="34" charset="0"/>
              <a:buChar char="•"/>
            </a:pPr>
            <a:r>
              <a:rPr lang="zh-CN" altLang="en-US" sz="2000" dirty="0">
                <a:latin typeface="楷体_GB2312" pitchFamily="1" charset="-122"/>
                <a:ea typeface="楷体_GB2312" pitchFamily="1" charset="-122"/>
              </a:rPr>
              <a:t>2006年，财政部牵头成立</a:t>
            </a:r>
            <a:r>
              <a:rPr lang="zh-CN" altLang="en-US" sz="2000" dirty="0">
                <a:latin typeface="华文楷体" panose="02010600040101010101" pitchFamily="2" charset="-122"/>
                <a:ea typeface="楷体_GB2312" pitchFamily="1" charset="-122"/>
              </a:rPr>
              <a:t>“</a:t>
            </a:r>
            <a:r>
              <a:rPr lang="zh-CN" altLang="en-US" sz="2000" dirty="0">
                <a:latin typeface="楷体_GB2312" pitchFamily="1" charset="-122"/>
                <a:ea typeface="楷体_GB2312" pitchFamily="1" charset="-122"/>
              </a:rPr>
              <a:t>中国内部控制标准委员会</a:t>
            </a:r>
            <a:r>
              <a:rPr lang="zh-CN" altLang="en-US" sz="2000" dirty="0">
                <a:latin typeface="华文楷体" panose="02010600040101010101" pitchFamily="2" charset="-122"/>
                <a:ea typeface="楷体_GB2312" pitchFamily="1" charset="-122"/>
              </a:rPr>
              <a:t>”</a:t>
            </a:r>
            <a:r>
              <a:rPr lang="zh-CN" altLang="en-US" sz="2000" dirty="0">
                <a:latin typeface="楷体_GB2312" pitchFamily="1" charset="-122"/>
                <a:ea typeface="楷体_GB2312" pitchFamily="1" charset="-122"/>
              </a:rPr>
              <a:t>；</a:t>
            </a:r>
          </a:p>
          <a:p>
            <a:pPr eaLnBrk="1" hangingPunct="1">
              <a:spcBef>
                <a:spcPct val="15000"/>
              </a:spcBef>
              <a:spcAft>
                <a:spcPct val="15000"/>
              </a:spcAft>
              <a:buClr>
                <a:srgbClr val="415299"/>
              </a:buClr>
              <a:buSzPct val="125000"/>
              <a:buFont typeface="Arial" panose="020B0604020202020204" pitchFamily="34" charset="0"/>
              <a:buChar char="•"/>
            </a:pPr>
            <a:r>
              <a:rPr lang="zh-CN" altLang="en-US" sz="2000" dirty="0">
                <a:latin typeface="楷体_GB2312" pitchFamily="1" charset="-122"/>
                <a:ea typeface="楷体_GB2312" pitchFamily="1" charset="-122"/>
              </a:rPr>
              <a:t>2006年、2007，深交所、上交所内控指引；</a:t>
            </a:r>
          </a:p>
          <a:p>
            <a:pPr eaLnBrk="1" hangingPunct="1">
              <a:spcBef>
                <a:spcPct val="15000"/>
              </a:spcBef>
              <a:spcAft>
                <a:spcPct val="15000"/>
              </a:spcAft>
              <a:buClr>
                <a:srgbClr val="415299"/>
              </a:buClr>
              <a:buSzPct val="125000"/>
              <a:buFont typeface="Arial" panose="020B0604020202020204" pitchFamily="34" charset="0"/>
              <a:buChar char="•"/>
            </a:pPr>
            <a:r>
              <a:rPr lang="zh-CN" altLang="en-US" sz="2000" dirty="0">
                <a:solidFill>
                  <a:srgbClr val="FF0000"/>
                </a:solidFill>
                <a:latin typeface="楷体_GB2312" pitchFamily="1" charset="-122"/>
                <a:ea typeface="楷体_GB2312" pitchFamily="1" charset="-122"/>
              </a:rPr>
              <a:t>2008年，财政部等五部委联合发布《企业内控基本规范》。</a:t>
            </a:r>
          </a:p>
          <a:p>
            <a:pPr eaLnBrk="1" hangingPunct="1">
              <a:spcBef>
                <a:spcPct val="15000"/>
              </a:spcBef>
              <a:spcAft>
                <a:spcPct val="15000"/>
              </a:spcAft>
              <a:buClr>
                <a:srgbClr val="415299"/>
              </a:buClr>
              <a:buSzPct val="125000"/>
              <a:buFont typeface="Arial" panose="020B0604020202020204" pitchFamily="34" charset="0"/>
              <a:buChar char="•"/>
            </a:pPr>
            <a:r>
              <a:rPr lang="zh-CN" altLang="en-US" sz="2000" dirty="0">
                <a:solidFill>
                  <a:srgbClr val="FF0000"/>
                </a:solidFill>
                <a:latin typeface="楷体_GB2312" pitchFamily="1" charset="-122"/>
                <a:ea typeface="楷体_GB2312" pitchFamily="1" charset="-122"/>
              </a:rPr>
              <a:t>2010</a:t>
            </a:r>
            <a:r>
              <a:rPr lang="en-US" altLang="zh-CN" sz="2000" dirty="0">
                <a:solidFill>
                  <a:srgbClr val="FF0000"/>
                </a:solidFill>
                <a:latin typeface="楷体_GB2312" pitchFamily="1" charset="-122"/>
                <a:ea typeface="楷体_GB2312" pitchFamily="1" charset="-122"/>
              </a:rPr>
              <a:t>年4</a:t>
            </a:r>
            <a:r>
              <a:rPr lang="zh-CN" altLang="en-US" sz="2000" dirty="0">
                <a:solidFill>
                  <a:srgbClr val="FF0000"/>
                </a:solidFill>
                <a:latin typeface="楷体_GB2312" pitchFamily="1" charset="-122"/>
                <a:ea typeface="楷体_GB2312" pitchFamily="1" charset="-122"/>
              </a:rPr>
              <a:t>月</a:t>
            </a:r>
            <a:r>
              <a:rPr lang="en-US" altLang="zh-CN" sz="2000" dirty="0">
                <a:solidFill>
                  <a:srgbClr val="FF0000"/>
                </a:solidFill>
                <a:latin typeface="楷体_GB2312" pitchFamily="1" charset="-122"/>
                <a:ea typeface="楷体_GB2312" pitchFamily="1" charset="-122"/>
              </a:rPr>
              <a:t>，</a:t>
            </a:r>
            <a:r>
              <a:rPr lang="en-US" altLang="zh-CN" sz="2000" dirty="0" err="1">
                <a:solidFill>
                  <a:srgbClr val="FF0000"/>
                </a:solidFill>
                <a:latin typeface="楷体_GB2312" pitchFamily="1" charset="-122"/>
                <a:ea typeface="楷体_GB2312" pitchFamily="1" charset="-122"/>
              </a:rPr>
              <a:t>财政部等五部委联合发布</a:t>
            </a:r>
            <a:r>
              <a:rPr lang="zh-CN" altLang="en-US" sz="2000" dirty="0">
                <a:solidFill>
                  <a:srgbClr val="FF0000"/>
                </a:solidFill>
                <a:latin typeface="楷体_GB2312" pitchFamily="1" charset="-122"/>
                <a:ea typeface="楷体_GB2312" pitchFamily="1" charset="-122"/>
              </a:rPr>
              <a:t>《企业内控配套指引》。</a:t>
            </a:r>
          </a:p>
          <a:p>
            <a:pPr eaLnBrk="1" hangingPunct="1">
              <a:lnSpc>
                <a:spcPct val="85000"/>
              </a:lnSpc>
              <a:spcBef>
                <a:spcPct val="15000"/>
              </a:spcBef>
              <a:spcAft>
                <a:spcPct val="15000"/>
              </a:spcAft>
              <a:buClr>
                <a:srgbClr val="415299"/>
              </a:buClr>
              <a:buSzPct val="125000"/>
            </a:pPr>
            <a:r>
              <a:rPr lang="en-GB" altLang="en-US" dirty="0">
                <a:latin typeface="华文楷体" panose="02010600040101010101" pitchFamily="2" charset="-122"/>
                <a:ea typeface="楷体_GB2312" pitchFamily="1" charset="-122"/>
              </a:rPr>
              <a:t>……</a:t>
            </a:r>
            <a:r>
              <a:rPr lang="en-GB" altLang="en-US" dirty="0">
                <a:latin typeface="楷体_GB2312" pitchFamily="1" charset="-122"/>
                <a:ea typeface="楷体_GB2312" pitchFamily="1" charset="-122"/>
              </a:rPr>
              <a:t>  </a:t>
            </a:r>
            <a:r>
              <a:rPr lang="en-GB" altLang="en-US" dirty="0">
                <a:latin typeface="华文楷体" panose="02010600040101010101" pitchFamily="2" charset="-122"/>
                <a:ea typeface="楷体_GB2312" pitchFamily="1" charset="-122"/>
              </a:rPr>
              <a:t>……</a:t>
            </a:r>
            <a:endParaRPr lang="en-GB" altLang="en-US" dirty="0">
              <a:latin typeface="楷体_GB2312" pitchFamily="1" charset="-122"/>
              <a:ea typeface="楷体_GB2312" pitchFamily="1" charset="-122"/>
            </a:endParaRPr>
          </a:p>
        </p:txBody>
      </p:sp>
    </p:spTree>
    <p:extLst>
      <p:ext uri="{BB962C8B-B14F-4D97-AF65-F5344CB8AC3E}">
        <p14:creationId xmlns:p14="http://schemas.microsoft.com/office/powerpoint/2010/main" val="2330912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DDD86F-E579-4EAA-AE59-B78FBE257343}"/>
              </a:ext>
            </a:extLst>
          </p:cNvPr>
          <p:cNvSpPr>
            <a:spLocks noGrp="1"/>
          </p:cNvSpPr>
          <p:nvPr>
            <p:ph type="title"/>
          </p:nvPr>
        </p:nvSpPr>
        <p:spPr>
          <a:xfrm>
            <a:off x="527536" y="750377"/>
            <a:ext cx="10972800" cy="504682"/>
          </a:xfrm>
        </p:spPr>
        <p:txBody>
          <a:bodyPr>
            <a:noAutofit/>
          </a:bodyPr>
          <a:lstStyle/>
          <a:p>
            <a:pPr algn="ctr"/>
            <a:r>
              <a:rPr lang="zh-CN" altLang="en-US" sz="32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石河子大学内部控制项目</a:t>
            </a:r>
            <a:endParaRPr lang="zh-CN" altLang="en-US" sz="3200" dirty="0"/>
          </a:p>
        </p:txBody>
      </p:sp>
      <p:sp>
        <p:nvSpPr>
          <p:cNvPr id="3" name="矩形 2">
            <a:extLst>
              <a:ext uri="{FF2B5EF4-FFF2-40B4-BE49-F238E27FC236}">
                <a16:creationId xmlns:a16="http://schemas.microsoft.com/office/drawing/2014/main" id="{9E5E818B-DF0D-426A-9C8A-E02A698C6661}"/>
              </a:ext>
            </a:extLst>
          </p:cNvPr>
          <p:cNvSpPr/>
          <p:nvPr/>
        </p:nvSpPr>
        <p:spPr>
          <a:xfrm>
            <a:off x="410995" y="1730188"/>
            <a:ext cx="10479741" cy="2862322"/>
          </a:xfrm>
          <a:prstGeom prst="rect">
            <a:avLst/>
          </a:prstGeom>
        </p:spPr>
        <p:txBody>
          <a:bodyPr wrap="square">
            <a:spAutoFit/>
          </a:bodyPr>
          <a:lstStyle/>
          <a:p>
            <a:pPr>
              <a:lnSpc>
                <a:spcPct val="150000"/>
              </a:lnSpc>
            </a:pPr>
            <a:r>
              <a:rPr lang="zh-CN" altLang="en-US" sz="2400" b="1" dirty="0"/>
              <a:t>具体任务的安排和部署：</a:t>
            </a:r>
            <a:endParaRPr lang="en-US" altLang="zh-CN" sz="2400" b="1" dirty="0"/>
          </a:p>
          <a:p>
            <a:pPr lvl="1">
              <a:lnSpc>
                <a:spcPct val="150000"/>
              </a:lnSpc>
            </a:pPr>
            <a:r>
              <a:rPr lang="zh-CN" altLang="en-US" sz="2400" b="1" dirty="0"/>
              <a:t>石河子大学内部控制制度汇编</a:t>
            </a:r>
            <a:r>
              <a:rPr lang="en-US" altLang="zh-CN" sz="2400" b="1" dirty="0"/>
              <a:t>---</a:t>
            </a:r>
            <a:r>
              <a:rPr lang="zh-CN" altLang="en-US" sz="2400" b="1" dirty="0"/>
              <a:t>各部门自行收集和整理，目录清单已经提供；</a:t>
            </a:r>
            <a:endParaRPr lang="en-US" altLang="zh-CN" sz="2400" b="1" dirty="0"/>
          </a:p>
          <a:p>
            <a:pPr lvl="1">
              <a:lnSpc>
                <a:spcPct val="150000"/>
              </a:lnSpc>
            </a:pPr>
            <a:r>
              <a:rPr lang="zh-CN" altLang="en-US" sz="2400" b="1" dirty="0"/>
              <a:t>石河子大学岗位设置及其职责手册</a:t>
            </a:r>
            <a:r>
              <a:rPr lang="en-US" altLang="zh-CN" sz="2400" b="1" dirty="0"/>
              <a:t>---</a:t>
            </a:r>
            <a:r>
              <a:rPr lang="zh-CN" altLang="en-US" sz="2400" b="1" dirty="0"/>
              <a:t>参照计财处的做法。</a:t>
            </a:r>
            <a:endParaRPr lang="en-US" altLang="zh-CN" sz="2400" b="1" dirty="0"/>
          </a:p>
          <a:p>
            <a:pPr lvl="1">
              <a:lnSpc>
                <a:spcPct val="150000"/>
              </a:lnSpc>
            </a:pPr>
            <a:r>
              <a:rPr lang="zh-CN" altLang="en-US" sz="2400" b="1" dirty="0"/>
              <a:t>石河子大学</a:t>
            </a:r>
            <a:r>
              <a:rPr lang="zh-CN" altLang="en-US" sz="2400" b="1" dirty="0">
                <a:solidFill>
                  <a:srgbClr val="FF0000"/>
                </a:solidFill>
              </a:rPr>
              <a:t>内部控制管理手册</a:t>
            </a:r>
            <a:r>
              <a:rPr lang="en-US" altLang="zh-CN" sz="2400" b="1" dirty="0">
                <a:solidFill>
                  <a:srgbClr val="FF0000"/>
                </a:solidFill>
              </a:rPr>
              <a:t>----</a:t>
            </a:r>
            <a:r>
              <a:rPr lang="zh-CN" altLang="en-US" sz="2400" b="1" dirty="0">
                <a:solidFill>
                  <a:srgbClr val="FF0000"/>
                </a:solidFill>
              </a:rPr>
              <a:t>重点和难点</a:t>
            </a:r>
            <a:endParaRPr lang="en-US" altLang="zh-CN" sz="2400" dirty="0">
              <a:solidFill>
                <a:srgbClr val="FF0000"/>
              </a:solidFill>
            </a:endParaRPr>
          </a:p>
        </p:txBody>
      </p:sp>
    </p:spTree>
    <p:extLst>
      <p:ext uri="{BB962C8B-B14F-4D97-AF65-F5344CB8AC3E}">
        <p14:creationId xmlns:p14="http://schemas.microsoft.com/office/powerpoint/2010/main" val="1739668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76DB19-AEA4-475F-BEFC-9DA3FE74D647}"/>
              </a:ext>
            </a:extLst>
          </p:cNvPr>
          <p:cNvSpPr>
            <a:spLocks noGrp="1"/>
          </p:cNvSpPr>
          <p:nvPr>
            <p:ph type="title"/>
          </p:nvPr>
        </p:nvSpPr>
        <p:spPr/>
        <p:txBody>
          <a:bodyPr/>
          <a:lstStyle/>
          <a:p>
            <a:endParaRPr lang="zh-CN" altLang="en-US"/>
          </a:p>
        </p:txBody>
      </p:sp>
      <p:pic>
        <p:nvPicPr>
          <p:cNvPr id="3" name="图片 2">
            <a:extLst>
              <a:ext uri="{FF2B5EF4-FFF2-40B4-BE49-F238E27FC236}">
                <a16:creationId xmlns:a16="http://schemas.microsoft.com/office/drawing/2014/main" id="{A798D018-91FB-4762-A2D8-7899DA7B159A}"/>
              </a:ext>
            </a:extLst>
          </p:cNvPr>
          <p:cNvPicPr>
            <a:picLocks noChangeAspect="1"/>
          </p:cNvPicPr>
          <p:nvPr/>
        </p:nvPicPr>
        <p:blipFill>
          <a:blip r:embed="rId2"/>
          <a:stretch>
            <a:fillRect/>
          </a:stretch>
        </p:blipFill>
        <p:spPr>
          <a:xfrm>
            <a:off x="351275" y="750377"/>
            <a:ext cx="7205972" cy="5428571"/>
          </a:xfrm>
          <a:prstGeom prst="rect">
            <a:avLst/>
          </a:prstGeom>
        </p:spPr>
      </p:pic>
      <p:pic>
        <p:nvPicPr>
          <p:cNvPr id="4" name="图片 3">
            <a:extLst>
              <a:ext uri="{FF2B5EF4-FFF2-40B4-BE49-F238E27FC236}">
                <a16:creationId xmlns:a16="http://schemas.microsoft.com/office/drawing/2014/main" id="{954C1EDF-8201-43C3-9834-CF957CEBABBF}"/>
              </a:ext>
            </a:extLst>
          </p:cNvPr>
          <p:cNvPicPr>
            <a:picLocks noChangeAspect="1"/>
          </p:cNvPicPr>
          <p:nvPr/>
        </p:nvPicPr>
        <p:blipFill>
          <a:blip r:embed="rId3"/>
          <a:stretch>
            <a:fillRect/>
          </a:stretch>
        </p:blipFill>
        <p:spPr>
          <a:xfrm>
            <a:off x="7888344" y="769424"/>
            <a:ext cx="3952381" cy="5409524"/>
          </a:xfrm>
          <a:prstGeom prst="rect">
            <a:avLst/>
          </a:prstGeom>
        </p:spPr>
      </p:pic>
    </p:spTree>
    <p:extLst>
      <p:ext uri="{BB962C8B-B14F-4D97-AF65-F5344CB8AC3E}">
        <p14:creationId xmlns:p14="http://schemas.microsoft.com/office/powerpoint/2010/main" val="783848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2B31F6-C8E0-4F0E-A5B3-694551D33BF1}"/>
              </a:ext>
            </a:extLst>
          </p:cNvPr>
          <p:cNvSpPr>
            <a:spLocks noGrp="1"/>
          </p:cNvSpPr>
          <p:nvPr>
            <p:ph type="title"/>
          </p:nvPr>
        </p:nvSpPr>
        <p:spPr>
          <a:xfrm>
            <a:off x="838200" y="283971"/>
            <a:ext cx="10515600" cy="511730"/>
          </a:xfrm>
        </p:spPr>
        <p:txBody>
          <a:bodyPr/>
          <a:lstStyle/>
          <a:p>
            <a:pPr algn="ctr"/>
            <a:r>
              <a:rPr lang="zh-CN" altLang="zh-CN" sz="2800" dirty="0"/>
              <a:t>石河子大学内部控制管理手册</a:t>
            </a:r>
            <a:endParaRPr lang="zh-CN" altLang="en-US" sz="2800" dirty="0"/>
          </a:p>
        </p:txBody>
      </p:sp>
      <p:sp>
        <p:nvSpPr>
          <p:cNvPr id="3" name="内容占位符 2">
            <a:extLst>
              <a:ext uri="{FF2B5EF4-FFF2-40B4-BE49-F238E27FC236}">
                <a16:creationId xmlns:a16="http://schemas.microsoft.com/office/drawing/2014/main" id="{EB187B0C-A4C0-4300-8C5A-7CBC8527111B}"/>
              </a:ext>
            </a:extLst>
          </p:cNvPr>
          <p:cNvSpPr>
            <a:spLocks noGrp="1"/>
          </p:cNvSpPr>
          <p:nvPr>
            <p:ph idx="1"/>
          </p:nvPr>
        </p:nvSpPr>
        <p:spPr>
          <a:xfrm>
            <a:off x="340660" y="1423037"/>
            <a:ext cx="3281081" cy="4281051"/>
          </a:xfrm>
        </p:spPr>
        <p:txBody>
          <a:bodyPr>
            <a:normAutofit fontScale="92500" lnSpcReduction="10000"/>
          </a:bodyPr>
          <a:lstStyle/>
          <a:p>
            <a:r>
              <a:rPr lang="zh-CN" altLang="en-US" sz="2200" dirty="0">
                <a:solidFill>
                  <a:srgbClr val="FF0000"/>
                </a:solidFill>
              </a:rPr>
              <a:t>第一部分编制说明</a:t>
            </a:r>
            <a:endParaRPr lang="en-US" altLang="zh-CN" sz="2200" dirty="0">
              <a:solidFill>
                <a:srgbClr val="FF0000"/>
              </a:solidFill>
            </a:endParaRPr>
          </a:p>
          <a:p>
            <a:r>
              <a:rPr lang="zh-CN" altLang="en-US" sz="2200" dirty="0"/>
              <a:t>一、编制目的</a:t>
            </a:r>
            <a:endParaRPr lang="en-US" altLang="zh-CN" sz="2200" dirty="0"/>
          </a:p>
          <a:p>
            <a:r>
              <a:rPr lang="zh-CN" altLang="en-US" sz="2200" dirty="0"/>
              <a:t>二、编制原则</a:t>
            </a:r>
            <a:endParaRPr lang="en-US" altLang="zh-CN" sz="2200" dirty="0"/>
          </a:p>
          <a:p>
            <a:r>
              <a:rPr lang="zh-CN" altLang="en-US" sz="2200" dirty="0"/>
              <a:t>三、编制的制度依据</a:t>
            </a:r>
            <a:endParaRPr lang="en-US" altLang="zh-CN" sz="2200" dirty="0"/>
          </a:p>
          <a:p>
            <a:r>
              <a:rPr lang="zh-CN" altLang="en-US" sz="2200" dirty="0"/>
              <a:t>四、适用范围</a:t>
            </a:r>
            <a:endParaRPr lang="en-US" altLang="zh-CN" sz="2200" dirty="0"/>
          </a:p>
          <a:p>
            <a:r>
              <a:rPr lang="zh-CN" altLang="en-US" sz="2200" dirty="0"/>
              <a:t>五、生效与更新</a:t>
            </a:r>
            <a:endParaRPr lang="en-US" altLang="zh-CN" sz="2200" dirty="0"/>
          </a:p>
          <a:p>
            <a:r>
              <a:rPr lang="zh-CN" altLang="en-US" sz="2200" dirty="0">
                <a:solidFill>
                  <a:srgbClr val="FF0000"/>
                </a:solidFill>
              </a:rPr>
              <a:t>第二部分内部控制框架</a:t>
            </a:r>
            <a:endParaRPr lang="en-US" altLang="zh-CN" sz="2200" dirty="0"/>
          </a:p>
          <a:p>
            <a:r>
              <a:rPr lang="zh-CN" altLang="en-US" sz="2200" dirty="0"/>
              <a:t>一、概念与术语</a:t>
            </a:r>
            <a:endParaRPr lang="en-US" altLang="zh-CN" sz="2200" dirty="0"/>
          </a:p>
          <a:p>
            <a:r>
              <a:rPr lang="zh-CN" altLang="en-US" sz="2200" dirty="0"/>
              <a:t>二、内部控制目标</a:t>
            </a:r>
            <a:endParaRPr lang="en-US" altLang="zh-CN" sz="2200" dirty="0"/>
          </a:p>
          <a:p>
            <a:r>
              <a:rPr lang="zh-CN" altLang="en-US" sz="2200" dirty="0"/>
              <a:t>三、内部控制要素</a:t>
            </a:r>
            <a:endParaRPr lang="en-US" altLang="zh-CN" sz="2200" dirty="0"/>
          </a:p>
          <a:p>
            <a:r>
              <a:rPr lang="zh-CN" altLang="en-US" sz="2200" dirty="0"/>
              <a:t>四、内部控制方法	</a:t>
            </a:r>
            <a:endParaRPr lang="en-US" altLang="zh-CN" sz="2200" dirty="0"/>
          </a:p>
          <a:p>
            <a:endParaRPr lang="en-US" altLang="zh-CN" dirty="0"/>
          </a:p>
          <a:p>
            <a:endParaRPr lang="zh-CN" altLang="en-US" dirty="0"/>
          </a:p>
        </p:txBody>
      </p:sp>
      <p:sp>
        <p:nvSpPr>
          <p:cNvPr id="5" name="矩形 4">
            <a:extLst>
              <a:ext uri="{FF2B5EF4-FFF2-40B4-BE49-F238E27FC236}">
                <a16:creationId xmlns:a16="http://schemas.microsoft.com/office/drawing/2014/main" id="{C997C8D2-5D42-4F7E-8DE4-72823429260C}"/>
              </a:ext>
            </a:extLst>
          </p:cNvPr>
          <p:cNvSpPr/>
          <p:nvPr/>
        </p:nvSpPr>
        <p:spPr>
          <a:xfrm>
            <a:off x="4123765" y="1301406"/>
            <a:ext cx="3451411" cy="5016758"/>
          </a:xfrm>
          <a:prstGeom prst="rect">
            <a:avLst/>
          </a:prstGeom>
        </p:spPr>
        <p:txBody>
          <a:bodyPr wrap="square">
            <a:spAutoFit/>
          </a:bodyPr>
          <a:lstStyle/>
          <a:p>
            <a:r>
              <a:rPr lang="zh-CN" altLang="en-US" sz="2000" b="1" dirty="0">
                <a:solidFill>
                  <a:srgbClr val="FF0000"/>
                </a:solidFill>
              </a:rPr>
              <a:t>第三部分风险评估</a:t>
            </a:r>
            <a:endParaRPr lang="en-US" altLang="zh-CN" sz="2000" b="1" dirty="0">
              <a:solidFill>
                <a:srgbClr val="FF0000"/>
              </a:solidFill>
            </a:endParaRPr>
          </a:p>
          <a:p>
            <a:r>
              <a:rPr lang="zh-CN" altLang="en-US" sz="2000" b="1" dirty="0"/>
              <a:t>一、风险评估概述</a:t>
            </a:r>
            <a:endParaRPr lang="en-US" altLang="zh-CN" sz="2000" b="1" dirty="0"/>
          </a:p>
          <a:p>
            <a:r>
              <a:rPr lang="zh-CN" altLang="en-US" sz="2000" b="1" dirty="0"/>
              <a:t>二、目标设定</a:t>
            </a:r>
            <a:endParaRPr lang="en-US" altLang="zh-CN" sz="2000" b="1" dirty="0"/>
          </a:p>
          <a:p>
            <a:r>
              <a:rPr lang="zh-CN" altLang="en-US" sz="2000" b="1" dirty="0"/>
              <a:t>三、风险识别</a:t>
            </a:r>
            <a:endParaRPr lang="en-US" altLang="zh-CN" sz="2000" b="1" dirty="0"/>
          </a:p>
          <a:p>
            <a:r>
              <a:rPr lang="zh-CN" altLang="en-US" sz="2000" b="1" dirty="0"/>
              <a:t>四、风险分析	</a:t>
            </a:r>
            <a:endParaRPr lang="en-US" altLang="zh-CN" sz="2000" b="1" dirty="0"/>
          </a:p>
          <a:p>
            <a:r>
              <a:rPr lang="zh-CN" altLang="en-US" sz="2000" b="1" dirty="0"/>
              <a:t>五、风险应对	</a:t>
            </a:r>
            <a:endParaRPr lang="en-US" altLang="zh-CN" sz="2000" b="1" dirty="0"/>
          </a:p>
          <a:p>
            <a:r>
              <a:rPr lang="zh-CN" altLang="en-US" sz="2000" b="1" dirty="0">
                <a:solidFill>
                  <a:srgbClr val="FF0000"/>
                </a:solidFill>
              </a:rPr>
              <a:t>第四部分  单位层面内部控制</a:t>
            </a:r>
            <a:endParaRPr lang="en-US" altLang="zh-CN" sz="2000" b="1" dirty="0">
              <a:solidFill>
                <a:srgbClr val="FF0000"/>
              </a:solidFill>
            </a:endParaRPr>
          </a:p>
          <a:p>
            <a:r>
              <a:rPr lang="zh-CN" altLang="en-US" sz="2000" b="1" dirty="0"/>
              <a:t>一、发展规划	</a:t>
            </a:r>
            <a:endParaRPr lang="en-US" altLang="zh-CN" sz="2000" b="1" dirty="0"/>
          </a:p>
          <a:p>
            <a:r>
              <a:rPr lang="en-US" altLang="zh-CN" sz="2000" b="1" dirty="0"/>
              <a:t>1.1</a:t>
            </a:r>
            <a:r>
              <a:rPr lang="zh-CN" altLang="en-US" sz="2000" b="1" dirty="0"/>
              <a:t>控制目标	</a:t>
            </a:r>
            <a:endParaRPr lang="en-US" altLang="zh-CN" sz="2000" b="1" dirty="0"/>
          </a:p>
          <a:p>
            <a:r>
              <a:rPr lang="en-US" altLang="zh-CN" sz="2000" b="1" dirty="0"/>
              <a:t>1.2</a:t>
            </a:r>
            <a:r>
              <a:rPr lang="zh-CN" altLang="en-US" sz="2000" b="1" dirty="0"/>
              <a:t>风险描述	</a:t>
            </a:r>
            <a:endParaRPr lang="en-US" altLang="zh-CN" sz="2000" b="1" dirty="0"/>
          </a:p>
          <a:p>
            <a:r>
              <a:rPr lang="en-US" altLang="zh-CN" sz="2000" b="1" dirty="0"/>
              <a:t>1.3</a:t>
            </a:r>
            <a:r>
              <a:rPr lang="zh-CN" altLang="en-US" sz="2000" b="1" dirty="0"/>
              <a:t>控制措施	</a:t>
            </a:r>
            <a:endParaRPr lang="en-US" altLang="zh-CN" sz="2000" b="1" dirty="0"/>
          </a:p>
          <a:p>
            <a:r>
              <a:rPr lang="en-US" altLang="zh-CN" sz="2000" b="1" dirty="0"/>
              <a:t>1.4</a:t>
            </a:r>
            <a:r>
              <a:rPr lang="zh-CN" altLang="en-US" sz="2000" b="1" dirty="0"/>
              <a:t>控制证据	</a:t>
            </a:r>
            <a:endParaRPr lang="en-US" altLang="zh-CN" sz="2000" b="1" dirty="0"/>
          </a:p>
          <a:p>
            <a:r>
              <a:rPr lang="zh-CN" altLang="en-US" sz="2000" b="1" dirty="0"/>
              <a:t>二、组织架构	</a:t>
            </a:r>
            <a:endParaRPr lang="en-US" altLang="zh-CN" sz="2000" b="1" dirty="0"/>
          </a:p>
          <a:p>
            <a:r>
              <a:rPr lang="zh-CN" altLang="en-US" sz="2000" b="1" dirty="0"/>
              <a:t>三、运行机制	</a:t>
            </a:r>
            <a:endParaRPr lang="en-US" altLang="zh-CN" sz="2000" b="1" dirty="0"/>
          </a:p>
          <a:p>
            <a:r>
              <a:rPr lang="zh-CN" altLang="en-US" sz="2000" b="1" dirty="0"/>
              <a:t>四、关键岗位与人员</a:t>
            </a:r>
            <a:endParaRPr lang="en-US" altLang="zh-CN" sz="2000" b="1" dirty="0"/>
          </a:p>
          <a:p>
            <a:r>
              <a:rPr lang="zh-CN" altLang="en-US" sz="2000" b="1" dirty="0"/>
              <a:t>五、会计与信息系统</a:t>
            </a:r>
          </a:p>
        </p:txBody>
      </p:sp>
      <p:sp>
        <p:nvSpPr>
          <p:cNvPr id="6" name="矩形 5">
            <a:extLst>
              <a:ext uri="{FF2B5EF4-FFF2-40B4-BE49-F238E27FC236}">
                <a16:creationId xmlns:a16="http://schemas.microsoft.com/office/drawing/2014/main" id="{D349F854-C0D2-4FEF-877C-D81455F85D8F}"/>
              </a:ext>
            </a:extLst>
          </p:cNvPr>
          <p:cNvSpPr/>
          <p:nvPr/>
        </p:nvSpPr>
        <p:spPr>
          <a:xfrm>
            <a:off x="8220636" y="1301406"/>
            <a:ext cx="3451411" cy="4524315"/>
          </a:xfrm>
          <a:prstGeom prst="rect">
            <a:avLst/>
          </a:prstGeom>
        </p:spPr>
        <p:txBody>
          <a:bodyPr wrap="square">
            <a:spAutoFit/>
          </a:bodyPr>
          <a:lstStyle/>
          <a:p>
            <a:r>
              <a:rPr lang="zh-CN" altLang="en-US" b="1" dirty="0">
                <a:solidFill>
                  <a:srgbClr val="FF0000"/>
                </a:solidFill>
              </a:rPr>
              <a:t>第五部分 业务层面内部控</a:t>
            </a:r>
            <a:r>
              <a:rPr lang="zh-CN" altLang="en-US" b="1" dirty="0"/>
              <a:t>	</a:t>
            </a:r>
            <a:endParaRPr lang="en-US" altLang="zh-CN" b="1" dirty="0"/>
          </a:p>
          <a:p>
            <a:r>
              <a:rPr lang="zh-CN" altLang="en-US" b="1" u="heavy" dirty="0">
                <a:effectLst>
                  <a:outerShdw blurRad="38100" dist="38100" dir="2700000" algn="tl">
                    <a:srgbClr val="000000">
                      <a:alpha val="43137"/>
                    </a:srgbClr>
                  </a:outerShdw>
                </a:effectLst>
                <a:uFill>
                  <a:solidFill>
                    <a:srgbClr val="FFFF00"/>
                  </a:solidFill>
                </a:uFill>
              </a:rPr>
              <a:t>一、收入管理</a:t>
            </a:r>
            <a:endParaRPr lang="en-US" altLang="zh-CN" b="1" u="heavy" dirty="0">
              <a:effectLst>
                <a:outerShdw blurRad="38100" dist="38100" dir="2700000" algn="tl">
                  <a:srgbClr val="000000">
                    <a:alpha val="43137"/>
                  </a:srgbClr>
                </a:outerShdw>
              </a:effectLst>
              <a:uFill>
                <a:solidFill>
                  <a:srgbClr val="FFFF00"/>
                </a:solidFill>
              </a:uFill>
            </a:endParaRPr>
          </a:p>
          <a:p>
            <a:r>
              <a:rPr lang="zh-CN" altLang="en-US" b="1" u="heavy" dirty="0">
                <a:effectLst>
                  <a:outerShdw blurRad="38100" dist="38100" dir="2700000" algn="tl">
                    <a:srgbClr val="000000">
                      <a:alpha val="43137"/>
                    </a:srgbClr>
                  </a:outerShdw>
                </a:effectLst>
                <a:uFill>
                  <a:solidFill>
                    <a:srgbClr val="FFFF00"/>
                  </a:solidFill>
                </a:uFill>
              </a:rPr>
              <a:t>二、支出管理</a:t>
            </a:r>
            <a:endParaRPr lang="en-US" altLang="zh-CN" b="1" u="heavy" dirty="0">
              <a:effectLst>
                <a:outerShdw blurRad="38100" dist="38100" dir="2700000" algn="tl">
                  <a:srgbClr val="000000">
                    <a:alpha val="43137"/>
                  </a:srgbClr>
                </a:outerShdw>
              </a:effectLst>
              <a:uFill>
                <a:solidFill>
                  <a:srgbClr val="FFFF00"/>
                </a:solidFill>
              </a:uFill>
            </a:endParaRPr>
          </a:p>
          <a:p>
            <a:r>
              <a:rPr lang="zh-CN" altLang="en-US" b="1" u="heavy" dirty="0">
                <a:effectLst>
                  <a:outerShdw blurRad="38100" dist="38100" dir="2700000" algn="tl">
                    <a:srgbClr val="000000">
                      <a:alpha val="43137"/>
                    </a:srgbClr>
                  </a:outerShdw>
                </a:effectLst>
                <a:uFill>
                  <a:solidFill>
                    <a:srgbClr val="FFFF00"/>
                  </a:solidFill>
                </a:uFill>
              </a:rPr>
              <a:t>三、采购管理</a:t>
            </a:r>
            <a:endParaRPr lang="en-US" altLang="zh-CN" b="1" u="heavy" dirty="0">
              <a:effectLst>
                <a:outerShdw blurRad="38100" dist="38100" dir="2700000" algn="tl">
                  <a:srgbClr val="000000">
                    <a:alpha val="43137"/>
                  </a:srgbClr>
                </a:outerShdw>
              </a:effectLst>
              <a:uFill>
                <a:solidFill>
                  <a:srgbClr val="FFFF00"/>
                </a:solidFill>
              </a:uFill>
            </a:endParaRPr>
          </a:p>
          <a:p>
            <a:r>
              <a:rPr lang="zh-CN" altLang="en-US" b="1" u="heavy" dirty="0">
                <a:effectLst>
                  <a:outerShdw blurRad="38100" dist="38100" dir="2700000" algn="tl">
                    <a:srgbClr val="000000">
                      <a:alpha val="43137"/>
                    </a:srgbClr>
                  </a:outerShdw>
                </a:effectLst>
                <a:uFill>
                  <a:solidFill>
                    <a:srgbClr val="FFFF00"/>
                  </a:solidFill>
                </a:uFill>
              </a:rPr>
              <a:t>四、资产管理</a:t>
            </a:r>
            <a:endParaRPr lang="en-US" altLang="zh-CN" b="1" u="heavy" dirty="0">
              <a:effectLst>
                <a:outerShdw blurRad="38100" dist="38100" dir="2700000" algn="tl">
                  <a:srgbClr val="000000">
                    <a:alpha val="43137"/>
                  </a:srgbClr>
                </a:outerShdw>
              </a:effectLst>
              <a:uFill>
                <a:solidFill>
                  <a:srgbClr val="FFFF00"/>
                </a:solidFill>
              </a:uFill>
            </a:endParaRPr>
          </a:p>
          <a:p>
            <a:r>
              <a:rPr lang="zh-CN" altLang="en-US" b="1" u="heavy" dirty="0">
                <a:effectLst>
                  <a:outerShdw blurRad="38100" dist="38100" dir="2700000" algn="tl">
                    <a:srgbClr val="000000">
                      <a:alpha val="43137"/>
                    </a:srgbClr>
                  </a:outerShdw>
                </a:effectLst>
                <a:uFill>
                  <a:solidFill>
                    <a:srgbClr val="FFFF00"/>
                  </a:solidFill>
                </a:uFill>
              </a:rPr>
              <a:t>五、基本建设管理</a:t>
            </a:r>
            <a:endParaRPr lang="en-US" altLang="zh-CN" b="1" u="heavy" dirty="0">
              <a:effectLst>
                <a:outerShdw blurRad="38100" dist="38100" dir="2700000" algn="tl">
                  <a:srgbClr val="000000">
                    <a:alpha val="43137"/>
                  </a:srgbClr>
                </a:outerShdw>
              </a:effectLst>
              <a:uFill>
                <a:solidFill>
                  <a:srgbClr val="FFFF00"/>
                </a:solidFill>
              </a:uFill>
            </a:endParaRPr>
          </a:p>
          <a:p>
            <a:r>
              <a:rPr lang="zh-CN" altLang="en-US" b="1" u="heavy" dirty="0">
                <a:effectLst>
                  <a:outerShdw blurRad="38100" dist="38100" dir="2700000" algn="tl">
                    <a:srgbClr val="000000">
                      <a:alpha val="43137"/>
                    </a:srgbClr>
                  </a:outerShdw>
                </a:effectLst>
                <a:uFill>
                  <a:solidFill>
                    <a:srgbClr val="FFFF00"/>
                  </a:solidFill>
                </a:uFill>
              </a:rPr>
              <a:t>六、合同管理</a:t>
            </a:r>
            <a:endParaRPr lang="en-US" altLang="zh-CN" b="1" u="heavy" dirty="0">
              <a:effectLst>
                <a:outerShdw blurRad="38100" dist="38100" dir="2700000" algn="tl">
                  <a:srgbClr val="000000">
                    <a:alpha val="43137"/>
                  </a:srgbClr>
                </a:outerShdw>
              </a:effectLst>
              <a:uFill>
                <a:solidFill>
                  <a:srgbClr val="FFFF00"/>
                </a:solidFill>
              </a:uFill>
            </a:endParaRPr>
          </a:p>
          <a:p>
            <a:r>
              <a:rPr lang="zh-CN" altLang="en-US" b="1" u="heavy" dirty="0">
                <a:effectLst>
                  <a:outerShdw blurRad="38100" dist="38100" dir="2700000" algn="tl">
                    <a:srgbClr val="000000">
                      <a:alpha val="43137"/>
                    </a:srgbClr>
                  </a:outerShdw>
                </a:effectLst>
                <a:uFill>
                  <a:solidFill>
                    <a:srgbClr val="FFFF00"/>
                  </a:solidFill>
                </a:uFill>
              </a:rPr>
              <a:t>七、科研管理</a:t>
            </a:r>
            <a:endParaRPr lang="en-US" altLang="zh-CN" b="1" u="heavy" dirty="0">
              <a:effectLst>
                <a:outerShdw blurRad="38100" dist="38100" dir="2700000" algn="tl">
                  <a:srgbClr val="000000">
                    <a:alpha val="43137"/>
                  </a:srgbClr>
                </a:outerShdw>
              </a:effectLst>
              <a:uFill>
                <a:solidFill>
                  <a:srgbClr val="FFFF00"/>
                </a:solidFill>
              </a:uFill>
            </a:endParaRPr>
          </a:p>
          <a:p>
            <a:r>
              <a:rPr lang="zh-CN" altLang="en-US" b="1" u="heavy" dirty="0">
                <a:effectLst>
                  <a:outerShdw blurRad="38100" dist="38100" dir="2700000" algn="tl">
                    <a:srgbClr val="000000">
                      <a:alpha val="43137"/>
                    </a:srgbClr>
                  </a:outerShdw>
                </a:effectLst>
                <a:uFill>
                  <a:solidFill>
                    <a:srgbClr val="FFFF00"/>
                  </a:solidFill>
                </a:uFill>
              </a:rPr>
              <a:t>八、后勤管理</a:t>
            </a:r>
            <a:endParaRPr lang="en-US" altLang="zh-CN" b="1" u="heavy" dirty="0">
              <a:effectLst>
                <a:outerShdw blurRad="38100" dist="38100" dir="2700000" algn="tl">
                  <a:srgbClr val="000000">
                    <a:alpha val="43137"/>
                  </a:srgbClr>
                </a:outerShdw>
              </a:effectLst>
              <a:uFill>
                <a:solidFill>
                  <a:srgbClr val="FFFF00"/>
                </a:solidFill>
              </a:uFill>
            </a:endParaRPr>
          </a:p>
          <a:p>
            <a:r>
              <a:rPr lang="zh-CN" altLang="en-US" b="1" u="heavy" dirty="0">
                <a:effectLst>
                  <a:outerShdw blurRad="38100" dist="38100" dir="2700000" algn="tl">
                    <a:srgbClr val="000000">
                      <a:alpha val="43137"/>
                    </a:srgbClr>
                  </a:outerShdw>
                </a:effectLst>
                <a:uFill>
                  <a:solidFill>
                    <a:srgbClr val="FFFF00"/>
                  </a:solidFill>
                </a:uFill>
              </a:rPr>
              <a:t>九、审计管理</a:t>
            </a:r>
            <a:endParaRPr lang="en-US" altLang="zh-CN" b="1" u="heavy" dirty="0">
              <a:effectLst>
                <a:outerShdw blurRad="38100" dist="38100" dir="2700000" algn="tl">
                  <a:srgbClr val="000000">
                    <a:alpha val="43137"/>
                  </a:srgbClr>
                </a:outerShdw>
              </a:effectLst>
              <a:uFill>
                <a:solidFill>
                  <a:srgbClr val="FFFF00"/>
                </a:solidFill>
              </a:uFill>
            </a:endParaRPr>
          </a:p>
          <a:p>
            <a:r>
              <a:rPr lang="zh-CN" altLang="en-US" b="1" dirty="0">
                <a:solidFill>
                  <a:srgbClr val="FF0000"/>
                </a:solidFill>
              </a:rPr>
              <a:t>第六部分 内部监督与评价</a:t>
            </a:r>
            <a:endParaRPr lang="en-US" altLang="zh-CN" b="1" dirty="0">
              <a:solidFill>
                <a:srgbClr val="FF0000"/>
              </a:solidFill>
            </a:endParaRPr>
          </a:p>
          <a:p>
            <a:r>
              <a:rPr lang="zh-CN" altLang="en-US" b="1" dirty="0"/>
              <a:t>一、内部控制监督</a:t>
            </a:r>
            <a:endParaRPr lang="en-US" altLang="zh-CN" b="1" dirty="0"/>
          </a:p>
          <a:p>
            <a:r>
              <a:rPr lang="en-US" altLang="zh-CN" b="1" dirty="0"/>
              <a:t>1.1</a:t>
            </a:r>
            <a:r>
              <a:rPr lang="zh-CN" altLang="en-US" b="1" dirty="0"/>
              <a:t>控制目标</a:t>
            </a:r>
            <a:endParaRPr lang="en-US" altLang="zh-CN" b="1" dirty="0"/>
          </a:p>
          <a:p>
            <a:r>
              <a:rPr lang="en-US" altLang="zh-CN" b="1" dirty="0"/>
              <a:t>1.2</a:t>
            </a:r>
            <a:r>
              <a:rPr lang="zh-CN" altLang="en-US" b="1" dirty="0"/>
              <a:t>风险描述</a:t>
            </a:r>
            <a:endParaRPr lang="en-US" altLang="zh-CN" b="1" dirty="0"/>
          </a:p>
          <a:p>
            <a:r>
              <a:rPr lang="en-US" altLang="zh-CN" b="1" dirty="0"/>
              <a:t>1.3</a:t>
            </a:r>
            <a:r>
              <a:rPr lang="zh-CN" altLang="en-US" b="1" dirty="0"/>
              <a:t>控制措施</a:t>
            </a:r>
            <a:endParaRPr lang="en-US" altLang="zh-CN" b="1" dirty="0"/>
          </a:p>
          <a:p>
            <a:r>
              <a:rPr lang="zh-CN" altLang="en-US" b="1" dirty="0"/>
              <a:t>二、内部控制评价</a:t>
            </a:r>
            <a:endParaRPr lang="en-US" altLang="zh-CN" b="1" dirty="0"/>
          </a:p>
        </p:txBody>
      </p:sp>
    </p:spTree>
    <p:extLst>
      <p:ext uri="{BB962C8B-B14F-4D97-AF65-F5344CB8AC3E}">
        <p14:creationId xmlns:p14="http://schemas.microsoft.com/office/powerpoint/2010/main" val="673387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7B9783-7AA3-4C4A-943D-D705625083B1}"/>
              </a:ext>
            </a:extLst>
          </p:cNvPr>
          <p:cNvSpPr>
            <a:spLocks noGrp="1"/>
          </p:cNvSpPr>
          <p:nvPr>
            <p:ph type="title"/>
          </p:nvPr>
        </p:nvSpPr>
        <p:spPr/>
        <p:txBody>
          <a:bodyPr/>
          <a:lstStyle/>
          <a:p>
            <a:r>
              <a:rPr lang="zh-CN" altLang="en-US" dirty="0"/>
              <a:t>第五部分的内容结构：</a:t>
            </a:r>
          </a:p>
        </p:txBody>
      </p:sp>
      <p:pic>
        <p:nvPicPr>
          <p:cNvPr id="6" name="内容占位符 5">
            <a:extLst>
              <a:ext uri="{FF2B5EF4-FFF2-40B4-BE49-F238E27FC236}">
                <a16:creationId xmlns:a16="http://schemas.microsoft.com/office/drawing/2014/main" id="{0D435FBE-E1CB-418C-8D09-0FC3798C6A6A}"/>
              </a:ext>
            </a:extLst>
          </p:cNvPr>
          <p:cNvPicPr>
            <a:picLocks noGrp="1" noChangeAspect="1"/>
          </p:cNvPicPr>
          <p:nvPr>
            <p:ph idx="1"/>
          </p:nvPr>
        </p:nvPicPr>
        <p:blipFill>
          <a:blip r:embed="rId2"/>
          <a:stretch>
            <a:fillRect/>
          </a:stretch>
        </p:blipFill>
        <p:spPr>
          <a:xfrm>
            <a:off x="515241" y="1868421"/>
            <a:ext cx="4433276" cy="3483508"/>
          </a:xfrm>
          <a:prstGeom prst="rect">
            <a:avLst/>
          </a:prstGeom>
        </p:spPr>
      </p:pic>
      <p:pic>
        <p:nvPicPr>
          <p:cNvPr id="8" name="图片 7">
            <a:extLst>
              <a:ext uri="{FF2B5EF4-FFF2-40B4-BE49-F238E27FC236}">
                <a16:creationId xmlns:a16="http://schemas.microsoft.com/office/drawing/2014/main" id="{9DE90C02-0F27-4BB0-BF28-74C5258EC2B3}"/>
              </a:ext>
            </a:extLst>
          </p:cNvPr>
          <p:cNvPicPr>
            <a:picLocks noChangeAspect="1"/>
          </p:cNvPicPr>
          <p:nvPr/>
        </p:nvPicPr>
        <p:blipFill>
          <a:blip r:embed="rId3"/>
          <a:stretch>
            <a:fillRect/>
          </a:stretch>
        </p:blipFill>
        <p:spPr>
          <a:xfrm>
            <a:off x="5339375" y="1451094"/>
            <a:ext cx="6685556" cy="3400000"/>
          </a:xfrm>
          <a:prstGeom prst="rect">
            <a:avLst/>
          </a:prstGeom>
        </p:spPr>
      </p:pic>
    </p:spTree>
    <p:extLst>
      <p:ext uri="{BB962C8B-B14F-4D97-AF65-F5344CB8AC3E}">
        <p14:creationId xmlns:p14="http://schemas.microsoft.com/office/powerpoint/2010/main" val="2678381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019923-BD32-45B3-BAB1-AD3651545226}"/>
              </a:ext>
            </a:extLst>
          </p:cNvPr>
          <p:cNvSpPr>
            <a:spLocks noGrp="1"/>
          </p:cNvSpPr>
          <p:nvPr>
            <p:ph type="title"/>
          </p:nvPr>
        </p:nvSpPr>
        <p:spPr>
          <a:xfrm>
            <a:off x="609599" y="313411"/>
            <a:ext cx="10013577" cy="492589"/>
          </a:xfrm>
        </p:spPr>
        <p:txBody>
          <a:bodyPr/>
          <a:lstStyle/>
          <a:p>
            <a:r>
              <a:rPr lang="zh-CN" altLang="en-US" sz="2400" dirty="0"/>
              <a:t>续</a:t>
            </a:r>
            <a:r>
              <a:rPr lang="en-US" altLang="zh-CN" sz="2400" dirty="0"/>
              <a:t>2</a:t>
            </a:r>
            <a:endParaRPr lang="zh-CN" altLang="en-US" sz="2400" dirty="0"/>
          </a:p>
        </p:txBody>
      </p:sp>
      <p:pic>
        <p:nvPicPr>
          <p:cNvPr id="3" name="图片 2">
            <a:extLst>
              <a:ext uri="{FF2B5EF4-FFF2-40B4-BE49-F238E27FC236}">
                <a16:creationId xmlns:a16="http://schemas.microsoft.com/office/drawing/2014/main" id="{9D71F816-536F-4317-9621-8ED8FAD385B2}"/>
              </a:ext>
            </a:extLst>
          </p:cNvPr>
          <p:cNvPicPr>
            <a:picLocks noChangeAspect="1"/>
          </p:cNvPicPr>
          <p:nvPr/>
        </p:nvPicPr>
        <p:blipFill>
          <a:blip r:embed="rId2"/>
          <a:stretch>
            <a:fillRect/>
          </a:stretch>
        </p:blipFill>
        <p:spPr>
          <a:xfrm>
            <a:off x="382429" y="101600"/>
            <a:ext cx="5233958" cy="6858000"/>
          </a:xfrm>
          <a:prstGeom prst="rect">
            <a:avLst/>
          </a:prstGeom>
        </p:spPr>
      </p:pic>
      <p:pic>
        <p:nvPicPr>
          <p:cNvPr id="6" name="图片 5">
            <a:extLst>
              <a:ext uri="{FF2B5EF4-FFF2-40B4-BE49-F238E27FC236}">
                <a16:creationId xmlns:a16="http://schemas.microsoft.com/office/drawing/2014/main" id="{AE2D03E4-1F65-4AB2-931A-694C42B59BCA}"/>
              </a:ext>
            </a:extLst>
          </p:cNvPr>
          <p:cNvPicPr>
            <a:picLocks noChangeAspect="1"/>
          </p:cNvPicPr>
          <p:nvPr/>
        </p:nvPicPr>
        <p:blipFill>
          <a:blip r:embed="rId3"/>
          <a:stretch>
            <a:fillRect/>
          </a:stretch>
        </p:blipFill>
        <p:spPr>
          <a:xfrm>
            <a:off x="6416186" y="0"/>
            <a:ext cx="4999535" cy="6858000"/>
          </a:xfrm>
          <a:prstGeom prst="rect">
            <a:avLst/>
          </a:prstGeom>
        </p:spPr>
      </p:pic>
    </p:spTree>
    <p:extLst>
      <p:ext uri="{BB962C8B-B14F-4D97-AF65-F5344CB8AC3E}">
        <p14:creationId xmlns:p14="http://schemas.microsoft.com/office/powerpoint/2010/main" val="2483823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DE0C1C-391E-4AF9-99CC-C6D7054058B2}"/>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D3E8CB80-A936-4E53-AB0E-63E71ABE3D3C}"/>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8EFFFC8C-EB75-4A2B-8252-D768CC489810}"/>
              </a:ext>
            </a:extLst>
          </p:cNvPr>
          <p:cNvPicPr>
            <a:picLocks noChangeAspect="1"/>
          </p:cNvPicPr>
          <p:nvPr/>
        </p:nvPicPr>
        <p:blipFill>
          <a:blip r:embed="rId2"/>
          <a:stretch>
            <a:fillRect/>
          </a:stretch>
        </p:blipFill>
        <p:spPr>
          <a:xfrm>
            <a:off x="595248" y="557765"/>
            <a:ext cx="10211117" cy="5552381"/>
          </a:xfrm>
          <a:prstGeom prst="rect">
            <a:avLst/>
          </a:prstGeom>
        </p:spPr>
      </p:pic>
    </p:spTree>
    <p:extLst>
      <p:ext uri="{BB962C8B-B14F-4D97-AF65-F5344CB8AC3E}">
        <p14:creationId xmlns:p14="http://schemas.microsoft.com/office/powerpoint/2010/main" val="3505911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4">
            <a:extLst>
              <a:ext uri="{FF2B5EF4-FFF2-40B4-BE49-F238E27FC236}">
                <a16:creationId xmlns:a16="http://schemas.microsoft.com/office/drawing/2014/main" id="{B397B555-467E-44CD-85C0-E689D6140F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775"/>
            <a:ext cx="1981200" cy="730250"/>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a:extLst>
              <a:ext uri="{FF2B5EF4-FFF2-40B4-BE49-F238E27FC236}">
                <a16:creationId xmlns:a16="http://schemas.microsoft.com/office/drawing/2014/main" id="{B0E3EA47-23B9-4904-AFB2-214187947B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9438" y="1365250"/>
            <a:ext cx="6353175" cy="511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文本框 23">
            <a:extLst>
              <a:ext uri="{FF2B5EF4-FFF2-40B4-BE49-F238E27FC236}">
                <a16:creationId xmlns:a16="http://schemas.microsoft.com/office/drawing/2014/main" id="{86B43A1C-D69B-4654-8AAB-5F76E6C0BA17}"/>
              </a:ext>
            </a:extLst>
          </p:cNvPr>
          <p:cNvSpPr txBox="1">
            <a:spLocks noChangeArrowheads="1"/>
          </p:cNvSpPr>
          <p:nvPr/>
        </p:nvSpPr>
        <p:spPr bwMode="auto">
          <a:xfrm>
            <a:off x="1981200" y="454025"/>
            <a:ext cx="4716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3200" b="1">
                <a:solidFill>
                  <a:srgbClr val="767171"/>
                </a:solidFill>
                <a:latin typeface="黑体" panose="02010609060101010101" pitchFamily="49" charset="-122"/>
                <a:ea typeface="黑体" panose="02010609060101010101" pitchFamily="49" charset="-122"/>
                <a:cs typeface="Arial" panose="020B0604020202020204" pitchFamily="34" charset="0"/>
              </a:rPr>
              <a:t>流程图及流程图符号简介</a:t>
            </a:r>
          </a:p>
        </p:txBody>
      </p:sp>
      <p:sp>
        <p:nvSpPr>
          <p:cNvPr id="3" name="文本框 2">
            <a:extLst>
              <a:ext uri="{FF2B5EF4-FFF2-40B4-BE49-F238E27FC236}">
                <a16:creationId xmlns:a16="http://schemas.microsoft.com/office/drawing/2014/main" id="{0BD6E03E-5928-43B5-85E5-1DB4F5530321}"/>
              </a:ext>
            </a:extLst>
          </p:cNvPr>
          <p:cNvSpPr txBox="1"/>
          <p:nvPr/>
        </p:nvSpPr>
        <p:spPr>
          <a:xfrm>
            <a:off x="92075" y="1365250"/>
            <a:ext cx="5418138" cy="4585871"/>
          </a:xfrm>
          <a:prstGeom prst="rect">
            <a:avLst/>
          </a:prstGeom>
          <a:noFill/>
        </p:spPr>
        <p:txBody>
          <a:bodyPr>
            <a:spAutoFit/>
          </a:bodyPr>
          <a:lstStyle/>
          <a:p>
            <a:pPr>
              <a:defRPr/>
            </a:pPr>
            <a:r>
              <a:rPr lang="zh-CN" altLang="en-US" sz="2600" dirty="0"/>
              <a:t>        </a:t>
            </a:r>
            <a:r>
              <a:rPr lang="zh-CN" altLang="en-US" sz="3200" dirty="0">
                <a:solidFill>
                  <a:srgbClr val="E94861"/>
                </a:solidFill>
                <a:latin typeface="黑体" panose="02010609060101010101" pitchFamily="49" charset="-122"/>
                <a:ea typeface="黑体" panose="02010609060101010101" pitchFamily="49" charset="-122"/>
              </a:rPr>
              <a:t>流程图</a:t>
            </a:r>
            <a:r>
              <a:rPr lang="zh-CN" altLang="en-US" sz="2600" dirty="0">
                <a:latin typeface="隶书" panose="02010509060101010101" pitchFamily="49" charset="-122"/>
                <a:ea typeface="隶书" panose="02010509060101010101" pitchFamily="49" charset="-122"/>
              </a:rPr>
              <a:t>在管理中用来描述完成一项任务必需的</a:t>
            </a:r>
            <a:r>
              <a:rPr lang="zh-CN" altLang="en-US" sz="2600" u="heavy" dirty="0">
                <a:solidFill>
                  <a:srgbClr val="0000FF"/>
                </a:solidFill>
                <a:latin typeface="隶书" panose="02010509060101010101" pitchFamily="49" charset="-122"/>
                <a:ea typeface="隶书" panose="02010509060101010101" pitchFamily="49" charset="-122"/>
              </a:rPr>
              <a:t>管理过程</a:t>
            </a:r>
            <a:r>
              <a:rPr lang="zh-CN" altLang="en-US" sz="2600" dirty="0">
                <a:latin typeface="隶书" panose="02010509060101010101" pitchFamily="49" charset="-122"/>
                <a:ea typeface="隶书" panose="02010509060101010101" pitchFamily="49" charset="-122"/>
              </a:rPr>
              <a:t>，</a:t>
            </a:r>
            <a:r>
              <a:rPr lang="zh-CN" altLang="en-US" sz="2600" u="wavyDbl" dirty="0">
                <a:uFill>
                  <a:solidFill>
                    <a:srgbClr val="FF0000"/>
                  </a:solidFill>
                </a:uFill>
                <a:latin typeface="隶书" panose="02010509060101010101" pitchFamily="49" charset="-122"/>
                <a:ea typeface="隶书" panose="02010509060101010101" pitchFamily="49" charset="-122"/>
              </a:rPr>
              <a:t>让管理者、执行者等清楚地知道，问题可能出在什么地方，从而确定出可供选择的行动方案。</a:t>
            </a:r>
            <a:endParaRPr lang="en-US" altLang="zh-CN" sz="2600" u="wavyDbl" dirty="0">
              <a:uFill>
                <a:solidFill>
                  <a:srgbClr val="FF0000"/>
                </a:solidFill>
              </a:uFill>
              <a:latin typeface="隶书" panose="02010509060101010101" pitchFamily="49" charset="-122"/>
              <a:ea typeface="隶书" panose="02010509060101010101" pitchFamily="49" charset="-122"/>
            </a:endParaRPr>
          </a:p>
          <a:p>
            <a:pPr>
              <a:defRPr/>
            </a:pPr>
            <a:r>
              <a:rPr lang="en-US" altLang="zh-CN" sz="2600" dirty="0">
                <a:latin typeface="隶书" panose="02010509060101010101" pitchFamily="49" charset="-122"/>
                <a:ea typeface="隶书" panose="02010509060101010101" pitchFamily="49" charset="-122"/>
              </a:rPr>
              <a:t>    </a:t>
            </a:r>
            <a:r>
              <a:rPr lang="zh-CN" altLang="en-US" sz="2600" dirty="0">
                <a:latin typeface="隶书" panose="02010509060101010101" pitchFamily="49" charset="-122"/>
                <a:ea typeface="隶书" panose="02010509060101010101" pitchFamily="49" charset="-122"/>
              </a:rPr>
              <a:t>流程图中各个阶段均用</a:t>
            </a:r>
            <a:r>
              <a:rPr lang="zh-CN" altLang="en-US" sz="2600" dirty="0">
                <a:solidFill>
                  <a:srgbClr val="0000FF"/>
                </a:solidFill>
                <a:latin typeface="隶书" panose="02010509060101010101" pitchFamily="49" charset="-122"/>
                <a:ea typeface="隶书" panose="02010509060101010101" pitchFamily="49" charset="-122"/>
              </a:rPr>
              <a:t>相应符号</a:t>
            </a:r>
            <a:r>
              <a:rPr lang="zh-CN" altLang="en-US" sz="2600" dirty="0">
                <a:latin typeface="隶书" panose="02010509060101010101" pitchFamily="49" charset="-122"/>
                <a:ea typeface="隶书" panose="02010509060101010101" pitchFamily="49" charset="-122"/>
              </a:rPr>
              <a:t>表示，不同符号之间</a:t>
            </a:r>
            <a:r>
              <a:rPr lang="zh-CN" altLang="en-US" sz="2600" dirty="0">
                <a:solidFill>
                  <a:srgbClr val="0000FF"/>
                </a:solidFill>
                <a:latin typeface="隶书" panose="02010509060101010101" pitchFamily="49" charset="-122"/>
                <a:ea typeface="隶书" panose="02010509060101010101" pitchFamily="49" charset="-122"/>
              </a:rPr>
              <a:t>以箭头相连</a:t>
            </a:r>
            <a:r>
              <a:rPr lang="zh-CN" altLang="en-US" sz="2600" dirty="0">
                <a:latin typeface="隶书" panose="02010509060101010101" pitchFamily="49" charset="-122"/>
                <a:ea typeface="隶书" panose="02010509060101010101" pitchFamily="49" charset="-122"/>
              </a:rPr>
              <a:t>，代表它们在系统内的</a:t>
            </a:r>
            <a:r>
              <a:rPr lang="zh-CN" altLang="en-US" sz="2600" dirty="0">
                <a:solidFill>
                  <a:srgbClr val="0000FF"/>
                </a:solidFill>
                <a:latin typeface="隶书" panose="02010509060101010101" pitchFamily="49" charset="-122"/>
                <a:ea typeface="隶书" panose="02010509060101010101" pitchFamily="49" charset="-122"/>
              </a:rPr>
              <a:t>流动方向</a:t>
            </a:r>
            <a:r>
              <a:rPr lang="zh-CN" altLang="en-US" sz="2600" dirty="0">
                <a:latin typeface="隶书" panose="02010509060101010101" pitchFamily="49" charset="-122"/>
                <a:ea typeface="隶书" panose="02010509060101010101" pitchFamily="49" charset="-122"/>
              </a:rPr>
              <a:t>。下一步何去何从，要取决于上一步的结果，典型做法是用</a:t>
            </a:r>
            <a:r>
              <a:rPr lang="zh-CN" altLang="en-US" sz="2600" dirty="0">
                <a:solidFill>
                  <a:srgbClr val="0000FF"/>
                </a:solidFill>
                <a:latin typeface="隶书" panose="02010509060101010101" pitchFamily="49" charset="-122"/>
                <a:ea typeface="隶书" panose="02010509060101010101" pitchFamily="49" charset="-122"/>
              </a:rPr>
              <a:t>“是”</a:t>
            </a:r>
            <a:r>
              <a:rPr lang="zh-CN" altLang="en-US" sz="2600" dirty="0">
                <a:latin typeface="隶书" panose="02010509060101010101" pitchFamily="49" charset="-122"/>
                <a:ea typeface="隶书" panose="02010509060101010101" pitchFamily="49" charset="-122"/>
              </a:rPr>
              <a:t>或“</a:t>
            </a:r>
            <a:r>
              <a:rPr lang="zh-CN" altLang="en-US" sz="2600" dirty="0">
                <a:solidFill>
                  <a:srgbClr val="0000FF"/>
                </a:solidFill>
                <a:latin typeface="隶书" panose="02010509060101010101" pitchFamily="49" charset="-122"/>
                <a:ea typeface="隶书" panose="02010509060101010101" pitchFamily="49" charset="-122"/>
              </a:rPr>
              <a:t>否”</a:t>
            </a:r>
            <a:r>
              <a:rPr lang="zh-CN" altLang="en-US" sz="2600" dirty="0">
                <a:latin typeface="隶书" panose="02010509060101010101" pitchFamily="49" charset="-122"/>
                <a:ea typeface="隶书" panose="02010509060101010101" pitchFamily="49" charset="-122"/>
              </a:rPr>
              <a:t>的逻辑分支加以判断。</a:t>
            </a:r>
          </a:p>
        </p:txBody>
      </p:sp>
      <p:sp>
        <p:nvSpPr>
          <p:cNvPr id="4" name="圆角矩形 3">
            <a:extLst>
              <a:ext uri="{FF2B5EF4-FFF2-40B4-BE49-F238E27FC236}">
                <a16:creationId xmlns:a16="http://schemas.microsoft.com/office/drawing/2014/main" id="{86BA4DBE-9CC3-4447-AA6F-AE4EDD8EA52A}"/>
              </a:ext>
            </a:extLst>
          </p:cNvPr>
          <p:cNvSpPr>
            <a:spLocks noChangeArrowheads="1"/>
          </p:cNvSpPr>
          <p:nvPr/>
        </p:nvSpPr>
        <p:spPr bwMode="auto">
          <a:xfrm>
            <a:off x="5718829" y="2134441"/>
            <a:ext cx="1181100" cy="512763"/>
          </a:xfrm>
          <a:prstGeom prst="roundRect">
            <a:avLst>
              <a:gd name="adj" fmla="val 16667"/>
            </a:avLst>
          </a:prstGeom>
          <a:noFill/>
          <a:ln w="38100" algn="ctr">
            <a:solidFill>
              <a:srgbClr val="E9486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endParaRPr lang="zh-CN" altLang="en-US"/>
          </a:p>
        </p:txBody>
      </p:sp>
      <p:sp>
        <p:nvSpPr>
          <p:cNvPr id="22" name="圆角矩形 21">
            <a:extLst>
              <a:ext uri="{FF2B5EF4-FFF2-40B4-BE49-F238E27FC236}">
                <a16:creationId xmlns:a16="http://schemas.microsoft.com/office/drawing/2014/main" id="{0D7F29CB-F438-4953-B935-0FDEF5E8E1C2}"/>
              </a:ext>
            </a:extLst>
          </p:cNvPr>
          <p:cNvSpPr>
            <a:spLocks noChangeArrowheads="1"/>
          </p:cNvSpPr>
          <p:nvPr/>
        </p:nvSpPr>
        <p:spPr bwMode="auto">
          <a:xfrm>
            <a:off x="5772150" y="3313113"/>
            <a:ext cx="1181100" cy="511175"/>
          </a:xfrm>
          <a:prstGeom prst="roundRect">
            <a:avLst>
              <a:gd name="adj" fmla="val 16667"/>
            </a:avLst>
          </a:prstGeom>
          <a:noFill/>
          <a:ln w="38100" algn="ctr">
            <a:solidFill>
              <a:srgbClr val="E9486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endParaRPr lang="zh-CN" altLang="en-US"/>
          </a:p>
        </p:txBody>
      </p:sp>
      <p:sp>
        <p:nvSpPr>
          <p:cNvPr id="23" name="圆角矩形 22">
            <a:extLst>
              <a:ext uri="{FF2B5EF4-FFF2-40B4-BE49-F238E27FC236}">
                <a16:creationId xmlns:a16="http://schemas.microsoft.com/office/drawing/2014/main" id="{043C0CFD-FC73-4F84-A737-D1E7EFD5F4C9}"/>
              </a:ext>
            </a:extLst>
          </p:cNvPr>
          <p:cNvSpPr>
            <a:spLocks noChangeArrowheads="1"/>
          </p:cNvSpPr>
          <p:nvPr/>
        </p:nvSpPr>
        <p:spPr bwMode="auto">
          <a:xfrm>
            <a:off x="5772150" y="4513263"/>
            <a:ext cx="1587500" cy="511175"/>
          </a:xfrm>
          <a:prstGeom prst="roundRect">
            <a:avLst>
              <a:gd name="adj" fmla="val 16667"/>
            </a:avLst>
          </a:prstGeom>
          <a:noFill/>
          <a:ln w="38100" algn="ctr">
            <a:solidFill>
              <a:srgbClr val="E9486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endParaRPr lang="zh-CN" altLang="en-US"/>
          </a:p>
        </p:txBody>
      </p:sp>
      <p:sp>
        <p:nvSpPr>
          <p:cNvPr id="24" name="圆角矩形 23">
            <a:extLst>
              <a:ext uri="{FF2B5EF4-FFF2-40B4-BE49-F238E27FC236}">
                <a16:creationId xmlns:a16="http://schemas.microsoft.com/office/drawing/2014/main" id="{9C222D05-02FA-4A0C-83F4-8FC88546BB53}"/>
              </a:ext>
            </a:extLst>
          </p:cNvPr>
          <p:cNvSpPr>
            <a:spLocks noChangeArrowheads="1"/>
          </p:cNvSpPr>
          <p:nvPr/>
        </p:nvSpPr>
        <p:spPr bwMode="auto">
          <a:xfrm>
            <a:off x="5799138" y="5187950"/>
            <a:ext cx="1181100" cy="582613"/>
          </a:xfrm>
          <a:prstGeom prst="roundRect">
            <a:avLst>
              <a:gd name="adj" fmla="val 16667"/>
            </a:avLst>
          </a:prstGeom>
          <a:noFill/>
          <a:ln w="38100" algn="ctr">
            <a:solidFill>
              <a:srgbClr val="E9486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endParaRPr lang="zh-CN" altLang="en-US"/>
          </a:p>
        </p:txBody>
      </p:sp>
      <p:sp>
        <p:nvSpPr>
          <p:cNvPr id="25" name="圆角矩形 24">
            <a:extLst>
              <a:ext uri="{FF2B5EF4-FFF2-40B4-BE49-F238E27FC236}">
                <a16:creationId xmlns:a16="http://schemas.microsoft.com/office/drawing/2014/main" id="{62FFB2D4-D2C5-466F-9AA9-C664145F4DE8}"/>
              </a:ext>
            </a:extLst>
          </p:cNvPr>
          <p:cNvSpPr>
            <a:spLocks noChangeArrowheads="1"/>
          </p:cNvSpPr>
          <p:nvPr/>
        </p:nvSpPr>
        <p:spPr bwMode="auto">
          <a:xfrm>
            <a:off x="7512050" y="3890963"/>
            <a:ext cx="1181100" cy="511175"/>
          </a:xfrm>
          <a:prstGeom prst="roundRect">
            <a:avLst>
              <a:gd name="adj" fmla="val 16667"/>
            </a:avLst>
          </a:prstGeom>
          <a:noFill/>
          <a:ln w="38100" algn="ctr">
            <a:solidFill>
              <a:srgbClr val="E9486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endParaRPr lang="zh-CN" altLang="en-US"/>
          </a:p>
        </p:txBody>
      </p:sp>
    </p:spTree>
    <p:extLst>
      <p:ext uri="{BB962C8B-B14F-4D97-AF65-F5344CB8AC3E}">
        <p14:creationId xmlns:p14="http://schemas.microsoft.com/office/powerpoint/2010/main" val="805847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3" grpId="0" animBg="1"/>
      <p:bldP spid="24"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58F534-E287-4360-A6AB-C45F5BA74F00}"/>
              </a:ext>
            </a:extLst>
          </p:cNvPr>
          <p:cNvSpPr>
            <a:spLocks noGrp="1"/>
          </p:cNvSpPr>
          <p:nvPr>
            <p:ph type="title"/>
          </p:nvPr>
        </p:nvSpPr>
        <p:spPr>
          <a:xfrm>
            <a:off x="240144" y="551395"/>
            <a:ext cx="4428950" cy="511730"/>
          </a:xfrm>
        </p:spPr>
        <p:txBody>
          <a:bodyPr/>
          <a:lstStyle/>
          <a:p>
            <a:r>
              <a:rPr lang="zh-CN" altLang="en-US" sz="2400" dirty="0"/>
              <a:t>典型的业务：</a:t>
            </a:r>
            <a:r>
              <a:rPr lang="zh-CN" altLang="zh-CN" sz="2400" dirty="0"/>
              <a:t>计划内办学收入</a:t>
            </a:r>
            <a:br>
              <a:rPr lang="en-US" altLang="zh-CN" sz="2000" dirty="0"/>
            </a:br>
            <a:endParaRPr lang="zh-CN" altLang="en-US" sz="2000" dirty="0"/>
          </a:p>
        </p:txBody>
      </p:sp>
      <p:sp>
        <p:nvSpPr>
          <p:cNvPr id="4" name="Rectangle 2">
            <a:extLst>
              <a:ext uri="{FF2B5EF4-FFF2-40B4-BE49-F238E27FC236}">
                <a16:creationId xmlns:a16="http://schemas.microsoft.com/office/drawing/2014/main" id="{B7B09477-2787-4D76-8FBF-B3B524396566}"/>
              </a:ext>
            </a:extLst>
          </p:cNvPr>
          <p:cNvSpPr>
            <a:spLocks noChangeArrowheads="1"/>
          </p:cNvSpPr>
          <p:nvPr/>
        </p:nvSpPr>
        <p:spPr bwMode="auto">
          <a:xfrm>
            <a:off x="2710747" y="-362200"/>
            <a:ext cx="1498159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6" name="矩形 5">
            <a:extLst>
              <a:ext uri="{FF2B5EF4-FFF2-40B4-BE49-F238E27FC236}">
                <a16:creationId xmlns:a16="http://schemas.microsoft.com/office/drawing/2014/main" id="{20143619-38E5-439F-92C0-75C8992FDB7E}"/>
              </a:ext>
            </a:extLst>
          </p:cNvPr>
          <p:cNvSpPr/>
          <p:nvPr/>
        </p:nvSpPr>
        <p:spPr>
          <a:xfrm>
            <a:off x="341746" y="1357909"/>
            <a:ext cx="3125102" cy="3693319"/>
          </a:xfrm>
          <a:prstGeom prst="rect">
            <a:avLst/>
          </a:prstGeom>
        </p:spPr>
        <p:txBody>
          <a:bodyPr wrap="square">
            <a:spAutoFit/>
          </a:bodyPr>
          <a:lstStyle/>
          <a:p>
            <a:r>
              <a:rPr lang="zh-CN" altLang="en-US" b="1" dirty="0">
                <a:solidFill>
                  <a:srgbClr val="FF0000"/>
                </a:solidFill>
                <a:ea typeface="宋体" panose="02010600030101010101" pitchFamily="2" charset="-122"/>
                <a:cs typeface="宋体" panose="02010600030101010101" pitchFamily="2" charset="-122"/>
              </a:rPr>
              <a:t>目标：</a:t>
            </a:r>
            <a:endParaRPr lang="en-US" altLang="zh-CN" b="1" dirty="0">
              <a:solidFill>
                <a:srgbClr val="FF0000"/>
              </a:solidFill>
              <a:ea typeface="宋体" panose="02010600030101010101" pitchFamily="2" charset="-122"/>
              <a:cs typeface="宋体" panose="02010600030101010101" pitchFamily="2" charset="-122"/>
            </a:endParaRPr>
          </a:p>
          <a:p>
            <a:pPr lvl="1"/>
            <a:r>
              <a:rPr lang="zh-CN" altLang="zh-CN" b="1" dirty="0"/>
              <a:t>保证计划内办学收入的及时、准确、完整取得和上缴。</a:t>
            </a:r>
            <a:endParaRPr lang="en-US" altLang="zh-CN" b="1" dirty="0">
              <a:solidFill>
                <a:srgbClr val="FF0000"/>
              </a:solidFill>
            </a:endParaRPr>
          </a:p>
          <a:p>
            <a:r>
              <a:rPr lang="zh-CN" altLang="en-US" b="1" dirty="0">
                <a:solidFill>
                  <a:srgbClr val="FF0000"/>
                </a:solidFill>
              </a:rPr>
              <a:t>风险：</a:t>
            </a:r>
            <a:endParaRPr lang="en-US" altLang="zh-CN" b="1" dirty="0">
              <a:solidFill>
                <a:srgbClr val="FF0000"/>
              </a:solidFill>
            </a:endParaRPr>
          </a:p>
          <a:p>
            <a:pPr lvl="1"/>
            <a:r>
              <a:rPr lang="zh-CN" altLang="en-US" b="1" dirty="0"/>
              <a:t>如果计划内办学的收费管理不到位，可能导致收入无法及时、准确或完整取得，而给学校资金筹集和使用、甚至学校发展带来的不确定性。</a:t>
            </a:r>
            <a:endParaRPr lang="en-US" altLang="zh-CN" b="1" dirty="0"/>
          </a:p>
          <a:p>
            <a:pPr lvl="1"/>
            <a:r>
              <a:rPr lang="en-US" altLang="zh-CN" b="1" dirty="0"/>
              <a:t>---</a:t>
            </a:r>
            <a:r>
              <a:rPr lang="zh-CN" altLang="en-US" b="1" dirty="0"/>
              <a:t>收支管理</a:t>
            </a:r>
            <a:r>
              <a:rPr lang="zh-CN" altLang="zh-CN" b="1" dirty="0"/>
              <a:t>风险</a:t>
            </a:r>
            <a:r>
              <a:rPr lang="zh-CN" altLang="en-US" b="1" dirty="0"/>
              <a:t>；</a:t>
            </a:r>
            <a:endParaRPr lang="en-US" altLang="zh-CN" b="1" dirty="0"/>
          </a:p>
          <a:p>
            <a:pPr lvl="1"/>
            <a:endParaRPr lang="en-US" altLang="zh-CN" b="1" dirty="0">
              <a:solidFill>
                <a:srgbClr val="FF0000"/>
              </a:solidFill>
            </a:endParaRPr>
          </a:p>
        </p:txBody>
      </p:sp>
      <p:sp>
        <p:nvSpPr>
          <p:cNvPr id="3" name="Rectangle 2">
            <a:extLst>
              <a:ext uri="{FF2B5EF4-FFF2-40B4-BE49-F238E27FC236}">
                <a16:creationId xmlns:a16="http://schemas.microsoft.com/office/drawing/2014/main" id="{3D56F3BA-B89B-4A76-A7B8-78DA1EF73B92}"/>
              </a:ext>
            </a:extLst>
          </p:cNvPr>
          <p:cNvSpPr>
            <a:spLocks noChangeArrowheads="1"/>
          </p:cNvSpPr>
          <p:nvPr/>
        </p:nvSpPr>
        <p:spPr bwMode="auto">
          <a:xfrm>
            <a:off x="4802909" y="257622"/>
            <a:ext cx="159093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12" name="Rectangle 2">
            <a:extLst>
              <a:ext uri="{FF2B5EF4-FFF2-40B4-BE49-F238E27FC236}">
                <a16:creationId xmlns:a16="http://schemas.microsoft.com/office/drawing/2014/main" id="{5A7027A5-9DD8-4873-B8F3-A3F6B526CC5E}"/>
              </a:ext>
            </a:extLst>
          </p:cNvPr>
          <p:cNvSpPr>
            <a:spLocks noChangeArrowheads="1"/>
          </p:cNvSpPr>
          <p:nvPr/>
        </p:nvSpPr>
        <p:spPr bwMode="auto">
          <a:xfrm>
            <a:off x="4802908" y="0"/>
            <a:ext cx="1484551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14" name="对象 13">
            <a:extLst>
              <a:ext uri="{FF2B5EF4-FFF2-40B4-BE49-F238E27FC236}">
                <a16:creationId xmlns:a16="http://schemas.microsoft.com/office/drawing/2014/main" id="{0F94B81B-C02A-47F8-9EDC-F458E4658DDB}"/>
              </a:ext>
            </a:extLst>
          </p:cNvPr>
          <p:cNvGraphicFramePr>
            <a:graphicFrameLocks noChangeAspect="1"/>
          </p:cNvGraphicFramePr>
          <p:nvPr>
            <p:extLst/>
          </p:nvPr>
        </p:nvGraphicFramePr>
        <p:xfrm>
          <a:off x="4669094" y="72483"/>
          <a:ext cx="6413728" cy="6713033"/>
        </p:xfrm>
        <a:graphic>
          <a:graphicData uri="http://schemas.openxmlformats.org/presentationml/2006/ole">
            <mc:AlternateContent xmlns:mc="http://schemas.openxmlformats.org/markup-compatibility/2006">
              <mc:Choice xmlns:v="urn:schemas-microsoft-com:vml" Requires="v">
                <p:oleObj spid="_x0000_s12308" name="Visio" r:id="rId3" imgW="7420127" imgH="9820090" progId="Visio.Drawing.15">
                  <p:embed/>
                </p:oleObj>
              </mc:Choice>
              <mc:Fallback>
                <p:oleObj name="Visio" r:id="rId3" imgW="7420127" imgH="9820090" progId="Visio.Drawing.15">
                  <p:embed/>
                  <p:pic>
                    <p:nvPicPr>
                      <p:cNvPr id="14" name="对象 13">
                        <a:extLst>
                          <a:ext uri="{FF2B5EF4-FFF2-40B4-BE49-F238E27FC236}">
                            <a16:creationId xmlns:a16="http://schemas.microsoft.com/office/drawing/2014/main" id="{0F94B81B-C02A-47F8-9EDC-F458E4658D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9094" y="72483"/>
                        <a:ext cx="6413728" cy="6713033"/>
                      </a:xfrm>
                      <a:prstGeom prst="rect">
                        <a:avLst/>
                      </a:prstGeom>
                      <a:noFill/>
                    </p:spPr>
                  </p:pic>
                </p:oleObj>
              </mc:Fallback>
            </mc:AlternateContent>
          </a:graphicData>
        </a:graphic>
      </p:graphicFrame>
      <p:sp>
        <p:nvSpPr>
          <p:cNvPr id="15" name="乘号 14">
            <a:extLst>
              <a:ext uri="{FF2B5EF4-FFF2-40B4-BE49-F238E27FC236}">
                <a16:creationId xmlns:a16="http://schemas.microsoft.com/office/drawing/2014/main" id="{27253C2D-A3F0-4D9F-8E3B-0410AAF1177E}"/>
              </a:ext>
            </a:extLst>
          </p:cNvPr>
          <p:cNvSpPr/>
          <p:nvPr/>
        </p:nvSpPr>
        <p:spPr>
          <a:xfrm>
            <a:off x="7660888" y="1357909"/>
            <a:ext cx="624468" cy="98384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乘号 15">
            <a:extLst>
              <a:ext uri="{FF2B5EF4-FFF2-40B4-BE49-F238E27FC236}">
                <a16:creationId xmlns:a16="http://schemas.microsoft.com/office/drawing/2014/main" id="{CD9F380C-CF6E-4352-B31E-EEECA5BB8F36}"/>
              </a:ext>
            </a:extLst>
          </p:cNvPr>
          <p:cNvSpPr/>
          <p:nvPr/>
        </p:nvSpPr>
        <p:spPr>
          <a:xfrm>
            <a:off x="6380627" y="1257548"/>
            <a:ext cx="624468" cy="98384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乘号 16">
            <a:extLst>
              <a:ext uri="{FF2B5EF4-FFF2-40B4-BE49-F238E27FC236}">
                <a16:creationId xmlns:a16="http://schemas.microsoft.com/office/drawing/2014/main" id="{0CD3CCB6-3044-48CB-82D5-85206ABE91BD}"/>
              </a:ext>
            </a:extLst>
          </p:cNvPr>
          <p:cNvSpPr/>
          <p:nvPr/>
        </p:nvSpPr>
        <p:spPr>
          <a:xfrm>
            <a:off x="5029739" y="1256278"/>
            <a:ext cx="624468" cy="98384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乘号 17">
            <a:extLst>
              <a:ext uri="{FF2B5EF4-FFF2-40B4-BE49-F238E27FC236}">
                <a16:creationId xmlns:a16="http://schemas.microsoft.com/office/drawing/2014/main" id="{FBF689B8-4279-4C17-B60B-F9AF68BCE98C}"/>
              </a:ext>
            </a:extLst>
          </p:cNvPr>
          <p:cNvSpPr/>
          <p:nvPr/>
        </p:nvSpPr>
        <p:spPr>
          <a:xfrm>
            <a:off x="5041429" y="2045800"/>
            <a:ext cx="624468" cy="98384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对话气泡: 圆角矩形 9">
            <a:extLst>
              <a:ext uri="{FF2B5EF4-FFF2-40B4-BE49-F238E27FC236}">
                <a16:creationId xmlns:a16="http://schemas.microsoft.com/office/drawing/2014/main" id="{F6AB79EC-518C-4648-99A1-89159F2BDAF2}"/>
              </a:ext>
            </a:extLst>
          </p:cNvPr>
          <p:cNvSpPr/>
          <p:nvPr/>
        </p:nvSpPr>
        <p:spPr>
          <a:xfrm>
            <a:off x="2155170" y="3525660"/>
            <a:ext cx="3668498" cy="1202456"/>
          </a:xfrm>
          <a:prstGeom prst="wedgeRoundRectCallout">
            <a:avLst>
              <a:gd name="adj1" fmla="val 80059"/>
              <a:gd name="adj2" fmla="val -609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dirty="0"/>
              <a:t>财务管理科对校园卡中心采用电子支付方式扣款明细表进行数据核对。</a:t>
            </a:r>
            <a:endParaRPr lang="zh-CN" altLang="en-US" dirty="0">
              <a:solidFill>
                <a:srgbClr val="FF0000"/>
              </a:solidFill>
            </a:endParaRPr>
          </a:p>
        </p:txBody>
      </p:sp>
      <p:sp>
        <p:nvSpPr>
          <p:cNvPr id="19" name="对话气泡: 圆角矩形 18">
            <a:extLst>
              <a:ext uri="{FF2B5EF4-FFF2-40B4-BE49-F238E27FC236}">
                <a16:creationId xmlns:a16="http://schemas.microsoft.com/office/drawing/2014/main" id="{9FAAB4C2-9F02-474E-B2A0-8FA6608A06BC}"/>
              </a:ext>
            </a:extLst>
          </p:cNvPr>
          <p:cNvSpPr/>
          <p:nvPr/>
        </p:nvSpPr>
        <p:spPr>
          <a:xfrm>
            <a:off x="1134410" y="5531975"/>
            <a:ext cx="3668498" cy="1202456"/>
          </a:xfrm>
          <a:prstGeom prst="wedgeRoundRectCallout">
            <a:avLst>
              <a:gd name="adj1" fmla="val 81579"/>
              <a:gd name="adj2" fmla="val -61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dirty="0"/>
              <a:t>财务管理科在学校系统打印非税收入票据或资金往来票据，并将票据返还至各院系。</a:t>
            </a:r>
            <a:endParaRPr lang="zh-CN" altLang="en-US" dirty="0">
              <a:solidFill>
                <a:srgbClr val="FF0000"/>
              </a:solidFill>
            </a:endParaRPr>
          </a:p>
        </p:txBody>
      </p:sp>
      <p:sp>
        <p:nvSpPr>
          <p:cNvPr id="20" name="对话气泡: 圆角矩形 19">
            <a:extLst>
              <a:ext uri="{FF2B5EF4-FFF2-40B4-BE49-F238E27FC236}">
                <a16:creationId xmlns:a16="http://schemas.microsoft.com/office/drawing/2014/main" id="{CBB9256E-0AB2-41E4-8C3C-FCEF2749CE44}"/>
              </a:ext>
            </a:extLst>
          </p:cNvPr>
          <p:cNvSpPr/>
          <p:nvPr/>
        </p:nvSpPr>
        <p:spPr>
          <a:xfrm>
            <a:off x="6314920" y="980502"/>
            <a:ext cx="3668498" cy="1202456"/>
          </a:xfrm>
          <a:prstGeom prst="wedgeRoundRectCallout">
            <a:avLst>
              <a:gd name="adj1" fmla="val 7410"/>
              <a:gd name="adj2" fmla="val 1996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dirty="0"/>
              <a:t>财务管理科对未成功扣款学生再次扣款，对于缓交学生在相关手续完成后跟进贷款到账，办理学费冲抵。</a:t>
            </a:r>
            <a:endParaRPr lang="zh-CN" altLang="en-US" dirty="0">
              <a:solidFill>
                <a:srgbClr val="FF0000"/>
              </a:solidFill>
            </a:endParaRPr>
          </a:p>
        </p:txBody>
      </p:sp>
    </p:spTree>
    <p:extLst>
      <p:ext uri="{BB962C8B-B14F-4D97-AF65-F5344CB8AC3E}">
        <p14:creationId xmlns:p14="http://schemas.microsoft.com/office/powerpoint/2010/main" val="8336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0" grpId="0" animBg="1"/>
      <p:bldP spid="19" grpId="0" animBg="1"/>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CE0F0E5-E96F-48A3-8FDC-2643B737A65C}"/>
              </a:ext>
            </a:extLst>
          </p:cNvPr>
          <p:cNvPicPr>
            <a:picLocks noChangeAspect="1"/>
          </p:cNvPicPr>
          <p:nvPr/>
        </p:nvPicPr>
        <p:blipFill>
          <a:blip r:embed="rId2"/>
          <a:stretch>
            <a:fillRect/>
          </a:stretch>
        </p:blipFill>
        <p:spPr>
          <a:xfrm>
            <a:off x="694536" y="910800"/>
            <a:ext cx="9780952" cy="5161905"/>
          </a:xfrm>
          <a:prstGeom prst="rect">
            <a:avLst/>
          </a:prstGeom>
        </p:spPr>
      </p:pic>
    </p:spTree>
    <p:extLst>
      <p:ext uri="{BB962C8B-B14F-4D97-AF65-F5344CB8AC3E}">
        <p14:creationId xmlns:p14="http://schemas.microsoft.com/office/powerpoint/2010/main" val="1738926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98F056-46E2-4C7E-98D8-C3F02FEE1B2E}"/>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4526F21E-A8EC-4251-A67F-61A5E6C39C93}"/>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740AC1D6-2676-486A-9533-498DB0291B70}"/>
              </a:ext>
            </a:extLst>
          </p:cNvPr>
          <p:cNvPicPr>
            <a:picLocks noChangeAspect="1"/>
          </p:cNvPicPr>
          <p:nvPr/>
        </p:nvPicPr>
        <p:blipFill>
          <a:blip r:embed="rId2"/>
          <a:stretch>
            <a:fillRect/>
          </a:stretch>
        </p:blipFill>
        <p:spPr>
          <a:xfrm>
            <a:off x="720754" y="483874"/>
            <a:ext cx="10211117" cy="5552381"/>
          </a:xfrm>
          <a:prstGeom prst="rect">
            <a:avLst/>
          </a:prstGeom>
        </p:spPr>
      </p:pic>
    </p:spTree>
    <p:extLst>
      <p:ext uri="{BB962C8B-B14F-4D97-AF65-F5344CB8AC3E}">
        <p14:creationId xmlns:p14="http://schemas.microsoft.com/office/powerpoint/2010/main" val="2970995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03A3FA5-89F9-47F4-86B9-7E1DA6B0EA6E}"/>
              </a:ext>
            </a:extLst>
          </p:cNvPr>
          <p:cNvSpPr>
            <a:spLocks noGrp="1" noChangeArrowheads="1"/>
          </p:cNvSpPr>
          <p:nvPr>
            <p:ph type="title" idx="4294967295"/>
          </p:nvPr>
        </p:nvSpPr>
        <p:spPr>
          <a:xfrm>
            <a:off x="838200" y="800548"/>
            <a:ext cx="10515600" cy="890140"/>
          </a:xfrm>
        </p:spPr>
        <p:txBody>
          <a:bodyPr>
            <a:normAutofit/>
          </a:bodyPr>
          <a:lstStyle/>
          <a:p>
            <a:pPr eaLnBrk="1" hangingPunct="1">
              <a:lnSpc>
                <a:spcPct val="90000"/>
              </a:lnSpc>
            </a:pPr>
            <a:r>
              <a:rPr lang="zh-CN" altLang="en-US" sz="2800" b="1" dirty="0">
                <a:solidFill>
                  <a:srgbClr val="FF0000"/>
                </a:solidFill>
              </a:rPr>
              <a:t>行政事业单位内部控制体系</a:t>
            </a:r>
            <a:endParaRPr lang="en-US" altLang="zh-CN" sz="2800" b="1" dirty="0">
              <a:solidFill>
                <a:srgbClr val="FF0000"/>
              </a:solidFill>
            </a:endParaRPr>
          </a:p>
        </p:txBody>
      </p:sp>
      <p:sp>
        <p:nvSpPr>
          <p:cNvPr id="5123" name="Rectangle 3">
            <a:extLst>
              <a:ext uri="{FF2B5EF4-FFF2-40B4-BE49-F238E27FC236}">
                <a16:creationId xmlns:a16="http://schemas.microsoft.com/office/drawing/2014/main" id="{8CB20389-9290-4E79-AE59-1798B7ECA984}"/>
              </a:ext>
            </a:extLst>
          </p:cNvPr>
          <p:cNvSpPr>
            <a:spLocks noChangeArrowheads="1"/>
          </p:cNvSpPr>
          <p:nvPr/>
        </p:nvSpPr>
        <p:spPr bwMode="auto">
          <a:xfrm>
            <a:off x="3108326" y="1989139"/>
            <a:ext cx="61563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000">
                <a:solidFill>
                  <a:srgbClr val="000000"/>
                </a:solidFill>
              </a:rPr>
              <a:t>welcome to use these PowerPoint templates, New Content design, 10 years experience</a:t>
            </a:r>
          </a:p>
        </p:txBody>
      </p:sp>
      <p:grpSp>
        <p:nvGrpSpPr>
          <p:cNvPr id="5124" name="Group 4">
            <a:extLst>
              <a:ext uri="{FF2B5EF4-FFF2-40B4-BE49-F238E27FC236}">
                <a16:creationId xmlns:a16="http://schemas.microsoft.com/office/drawing/2014/main" id="{B951FBE9-37D8-4226-8342-E75253FC95B7}"/>
              </a:ext>
            </a:extLst>
          </p:cNvPr>
          <p:cNvGrpSpPr>
            <a:grpSpLocks/>
          </p:cNvGrpSpPr>
          <p:nvPr/>
        </p:nvGrpSpPr>
        <p:grpSpPr bwMode="auto">
          <a:xfrm>
            <a:off x="-12429" y="1155971"/>
            <a:ext cx="7849255" cy="5580062"/>
            <a:chOff x="0" y="0"/>
            <a:chExt cx="4218" cy="2745"/>
          </a:xfrm>
        </p:grpSpPr>
        <p:sp>
          <p:nvSpPr>
            <p:cNvPr id="5126" name="AutoShape 5">
              <a:extLst>
                <a:ext uri="{FF2B5EF4-FFF2-40B4-BE49-F238E27FC236}">
                  <a16:creationId xmlns:a16="http://schemas.microsoft.com/office/drawing/2014/main" id="{335043F2-EBED-4911-BF68-B94E8CE634C1}"/>
                </a:ext>
              </a:extLst>
            </p:cNvPr>
            <p:cNvSpPr>
              <a:spLocks noChangeArrowheads="1"/>
            </p:cNvSpPr>
            <p:nvPr/>
          </p:nvSpPr>
          <p:spPr bwMode="auto">
            <a:xfrm>
              <a:off x="0" y="363"/>
              <a:ext cx="4218" cy="2382"/>
            </a:xfrm>
            <a:prstGeom prst="roundRect">
              <a:avLst>
                <a:gd name="adj" fmla="val 5542"/>
              </a:avLst>
            </a:prstGeom>
            <a:solidFill>
              <a:schemeClr val="bg1"/>
            </a:solidFill>
            <a:ln w="38100">
              <a:solidFill>
                <a:srgbClr val="45836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127" name="Text Box 6">
              <a:extLst>
                <a:ext uri="{FF2B5EF4-FFF2-40B4-BE49-F238E27FC236}">
                  <a16:creationId xmlns:a16="http://schemas.microsoft.com/office/drawing/2014/main" id="{B9712D2B-9538-4528-8922-1B39163FB8C8}"/>
                </a:ext>
              </a:extLst>
            </p:cNvPr>
            <p:cNvSpPr txBox="1">
              <a:spLocks noChangeArrowheads="1"/>
            </p:cNvSpPr>
            <p:nvPr/>
          </p:nvSpPr>
          <p:spPr bwMode="auto">
            <a:xfrm>
              <a:off x="466" y="227"/>
              <a:ext cx="1847" cy="1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endParaRPr lang="zh-CN" altLang="en-US" b="1">
                <a:solidFill>
                  <a:srgbClr val="000000"/>
                </a:solidFill>
              </a:endParaRPr>
            </a:p>
          </p:txBody>
        </p:sp>
        <p:sp>
          <p:nvSpPr>
            <p:cNvPr id="5128" name="Oval 7">
              <a:extLst>
                <a:ext uri="{FF2B5EF4-FFF2-40B4-BE49-F238E27FC236}">
                  <a16:creationId xmlns:a16="http://schemas.microsoft.com/office/drawing/2014/main" id="{A5F525AC-A4F2-4C3C-9677-307B06854ED0}"/>
                </a:ext>
              </a:extLst>
            </p:cNvPr>
            <p:cNvSpPr>
              <a:spLocks noChangeArrowheads="1"/>
            </p:cNvSpPr>
            <p:nvPr/>
          </p:nvSpPr>
          <p:spPr bwMode="auto">
            <a:xfrm>
              <a:off x="181" y="159"/>
              <a:ext cx="771" cy="499"/>
            </a:xfrm>
            <a:prstGeom prst="ellipse">
              <a:avLst/>
            </a:prstGeom>
            <a:gradFill rotWithShape="1">
              <a:gsLst>
                <a:gs pos="0">
                  <a:srgbClr val="458361">
                    <a:alpha val="46999"/>
                  </a:srgbClr>
                </a:gs>
                <a:gs pos="100000">
                  <a:srgbClr val="203D2D">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129" name="Oval 8">
              <a:extLst>
                <a:ext uri="{FF2B5EF4-FFF2-40B4-BE49-F238E27FC236}">
                  <a16:creationId xmlns:a16="http://schemas.microsoft.com/office/drawing/2014/main" id="{11EC0AC0-727F-4DA5-A92F-BE921430DF51}"/>
                </a:ext>
              </a:extLst>
            </p:cNvPr>
            <p:cNvSpPr>
              <a:spLocks noChangeArrowheads="1"/>
            </p:cNvSpPr>
            <p:nvPr/>
          </p:nvSpPr>
          <p:spPr bwMode="auto">
            <a:xfrm>
              <a:off x="1610" y="114"/>
              <a:ext cx="771" cy="499"/>
            </a:xfrm>
            <a:prstGeom prst="ellipse">
              <a:avLst/>
            </a:prstGeom>
            <a:gradFill rotWithShape="1">
              <a:gsLst>
                <a:gs pos="0">
                  <a:srgbClr val="458361">
                    <a:alpha val="46999"/>
                  </a:srgbClr>
                </a:gs>
                <a:gs pos="100000">
                  <a:srgbClr val="203D2D">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5130" name="Picture 9" descr="未标题-1">
              <a:extLst>
                <a:ext uri="{FF2B5EF4-FFF2-40B4-BE49-F238E27FC236}">
                  <a16:creationId xmlns:a16="http://schemas.microsoft.com/office/drawing/2014/main" id="{7C89864D-F589-419E-8F20-95F89767D1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865965">
              <a:off x="96" y="62"/>
              <a:ext cx="544"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5" name="Rectangle 10">
            <a:extLst>
              <a:ext uri="{FF2B5EF4-FFF2-40B4-BE49-F238E27FC236}">
                <a16:creationId xmlns:a16="http://schemas.microsoft.com/office/drawing/2014/main" id="{3C50B59F-83F4-4246-9CF3-6A8FDC86B9B9}"/>
              </a:ext>
            </a:extLst>
          </p:cNvPr>
          <p:cNvSpPr>
            <a:spLocks noChangeArrowheads="1"/>
          </p:cNvSpPr>
          <p:nvPr/>
        </p:nvSpPr>
        <p:spPr bwMode="auto">
          <a:xfrm>
            <a:off x="383916" y="2064570"/>
            <a:ext cx="6900862"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en-US" altLang="zh-CN" sz="2000" b="1" dirty="0"/>
              <a:t>《</a:t>
            </a:r>
            <a:r>
              <a:rPr lang="zh-CN" altLang="en-US" sz="2000" b="1" dirty="0"/>
              <a:t>会计法</a:t>
            </a:r>
            <a:r>
              <a:rPr lang="en-US" altLang="zh-CN" sz="2000" b="1" dirty="0"/>
              <a:t>》</a:t>
            </a:r>
            <a:r>
              <a:rPr lang="zh-CN" altLang="en-US" sz="2000" b="1" dirty="0"/>
              <a:t>和</a:t>
            </a:r>
            <a:r>
              <a:rPr lang="en-US" altLang="zh-CN" sz="2000" b="1" dirty="0"/>
              <a:t>《</a:t>
            </a:r>
            <a:r>
              <a:rPr lang="zh-CN" altLang="en-US" sz="2000" b="1" dirty="0"/>
              <a:t>审计法</a:t>
            </a:r>
            <a:r>
              <a:rPr lang="en-US" altLang="zh-CN" sz="2000" b="1" dirty="0"/>
              <a:t>》</a:t>
            </a:r>
            <a:r>
              <a:rPr lang="zh-CN" altLang="en-US" sz="2000" b="1" dirty="0"/>
              <a:t>从</a:t>
            </a:r>
            <a:r>
              <a:rPr lang="zh-CN" altLang="en-US" sz="2000" b="1" dirty="0">
                <a:solidFill>
                  <a:srgbClr val="FF0000"/>
                </a:solidFill>
              </a:rPr>
              <a:t>会计控制</a:t>
            </a:r>
            <a:r>
              <a:rPr lang="zh-CN" altLang="en-US" sz="2000" b="1" dirty="0"/>
              <a:t>的角度和</a:t>
            </a:r>
            <a:r>
              <a:rPr lang="zh-CN" altLang="en-US" sz="2000" b="1" dirty="0">
                <a:solidFill>
                  <a:srgbClr val="FF0000"/>
                </a:solidFill>
              </a:rPr>
              <a:t>审计监督</a:t>
            </a:r>
            <a:r>
              <a:rPr lang="zh-CN" altLang="en-US" sz="2000" b="1" dirty="0"/>
              <a:t>的角度对政府部门内部控制进行了相关规定。</a:t>
            </a:r>
            <a:endParaRPr lang="en-US" altLang="zh-CN" sz="2000" b="1" dirty="0"/>
          </a:p>
          <a:p>
            <a:pPr eaLnBrk="1" hangingPunct="1">
              <a:lnSpc>
                <a:spcPct val="120000"/>
              </a:lnSpc>
            </a:pPr>
            <a:r>
              <a:rPr lang="en-US" altLang="zh-CN" sz="2000" b="1" dirty="0"/>
              <a:t>《</a:t>
            </a:r>
            <a:r>
              <a:rPr lang="zh-CN" altLang="en-US" sz="2000" b="1" dirty="0"/>
              <a:t>政府采购法</a:t>
            </a:r>
            <a:r>
              <a:rPr lang="en-US" altLang="zh-CN" sz="2000" b="1" dirty="0"/>
              <a:t>》</a:t>
            </a:r>
            <a:r>
              <a:rPr lang="zh-CN" altLang="en-US" sz="2000" b="1" dirty="0"/>
              <a:t>和</a:t>
            </a:r>
            <a:r>
              <a:rPr lang="en-US" altLang="zh-CN" sz="2000" b="1" dirty="0"/>
              <a:t>《</a:t>
            </a:r>
            <a:r>
              <a:rPr lang="zh-CN" altLang="en-US" sz="2000" b="1" dirty="0"/>
              <a:t>财政总预算会计制度</a:t>
            </a:r>
            <a:r>
              <a:rPr lang="en-US" altLang="zh-CN" sz="2000" b="1" dirty="0"/>
              <a:t>》</a:t>
            </a:r>
            <a:r>
              <a:rPr lang="zh-CN" altLang="en-US" sz="2000" b="1" dirty="0"/>
              <a:t>分别从某项业务对政府部门内部控制进行规范。</a:t>
            </a:r>
            <a:endParaRPr lang="en-US" altLang="zh-CN" sz="2000" b="1" dirty="0"/>
          </a:p>
          <a:p>
            <a:pPr eaLnBrk="1" hangingPunct="1">
              <a:lnSpc>
                <a:spcPct val="120000"/>
              </a:lnSpc>
            </a:pPr>
            <a:r>
              <a:rPr lang="en-US" altLang="zh-CN" sz="2000" b="1" dirty="0"/>
              <a:t>《</a:t>
            </a:r>
            <a:r>
              <a:rPr lang="zh-CN" altLang="en-US" sz="2000" b="1" dirty="0"/>
              <a:t>内部会计控制规范</a:t>
            </a:r>
            <a:r>
              <a:rPr lang="en-US" altLang="zh-CN" sz="2000" b="1" dirty="0"/>
              <a:t>(</a:t>
            </a:r>
            <a:r>
              <a:rPr lang="zh-CN" altLang="en-US" sz="2000" b="1" dirty="0"/>
              <a:t>试行</a:t>
            </a:r>
            <a:r>
              <a:rPr lang="en-US" altLang="zh-CN" sz="2000" b="1" dirty="0"/>
              <a:t>)》</a:t>
            </a:r>
            <a:r>
              <a:rPr lang="zh-CN" altLang="en-US" sz="2000" b="1" dirty="0"/>
              <a:t>从单位负责人的角度对单位货币资金内部控制作出规定。</a:t>
            </a:r>
            <a:endParaRPr lang="en-US" altLang="zh-CN" sz="2000" b="1" dirty="0"/>
          </a:p>
          <a:p>
            <a:pPr eaLnBrk="1" hangingPunct="1">
              <a:lnSpc>
                <a:spcPct val="120000"/>
              </a:lnSpc>
            </a:pPr>
            <a:r>
              <a:rPr lang="en-US" altLang="zh-CN" sz="2000" b="1" dirty="0"/>
              <a:t>2010</a:t>
            </a:r>
            <a:r>
              <a:rPr lang="zh-CN" altLang="en-US" sz="2000" b="1" dirty="0"/>
              <a:t>年年末</a:t>
            </a:r>
            <a:r>
              <a:rPr lang="en-US" altLang="zh-CN" sz="2000" b="1" dirty="0"/>
              <a:t>,</a:t>
            </a:r>
            <a:r>
              <a:rPr lang="zh-CN" altLang="en-US" sz="2000" b="1" dirty="0"/>
              <a:t> 谢旭人首次在财政工作报告中指出要“进一步加强行政事业单位的内部控制建设”。</a:t>
            </a:r>
            <a:endParaRPr lang="en-US" altLang="zh-CN" sz="2000" b="1" dirty="0"/>
          </a:p>
          <a:p>
            <a:pPr eaLnBrk="1" hangingPunct="1">
              <a:lnSpc>
                <a:spcPct val="120000"/>
              </a:lnSpc>
            </a:pPr>
            <a:r>
              <a:rPr lang="en-US" altLang="zh-CN" sz="2000" b="1" dirty="0"/>
              <a:t>2011</a:t>
            </a:r>
            <a:r>
              <a:rPr lang="zh-CN" altLang="en-US" sz="2000" b="1" dirty="0"/>
              <a:t>年</a:t>
            </a:r>
            <a:r>
              <a:rPr lang="en-US" altLang="zh-CN" sz="2000" b="1" dirty="0"/>
              <a:t>11</a:t>
            </a:r>
            <a:r>
              <a:rPr lang="zh-CN" altLang="en-US" sz="2000" b="1" dirty="0"/>
              <a:t>月财政部发布</a:t>
            </a:r>
            <a:r>
              <a:rPr lang="en-US" altLang="zh-CN" sz="2000" b="1" dirty="0"/>
              <a:t>《</a:t>
            </a:r>
            <a:r>
              <a:rPr lang="zh-CN" altLang="en-US" sz="2000" b="1" dirty="0"/>
              <a:t>行政事业单位内部控制规范（征求意见稿）</a:t>
            </a:r>
            <a:r>
              <a:rPr lang="en-US" altLang="zh-CN" sz="2000" b="1" dirty="0">
                <a:solidFill>
                  <a:srgbClr val="FF0000"/>
                </a:solidFill>
              </a:rPr>
              <a:t>》,</a:t>
            </a:r>
            <a:r>
              <a:rPr lang="en-US" altLang="zh-CN" sz="2000" b="1" dirty="0">
                <a:solidFill>
                  <a:srgbClr val="FF0000"/>
                </a:solidFill>
                <a:latin typeface="黑体" panose="02010609060101010101" pitchFamily="49" charset="-122"/>
                <a:ea typeface="黑体" panose="02010609060101010101" pitchFamily="49" charset="-122"/>
              </a:rPr>
              <a:t> 2012</a:t>
            </a:r>
            <a:r>
              <a:rPr lang="zh-CN" altLang="en-US" sz="2000" b="1" dirty="0">
                <a:solidFill>
                  <a:srgbClr val="FF0000"/>
                </a:solidFill>
                <a:latin typeface="黑体" panose="02010609060101010101" pitchFamily="49" charset="-122"/>
                <a:ea typeface="黑体" panose="02010609060101010101" pitchFamily="49" charset="-122"/>
              </a:rPr>
              <a:t>年</a:t>
            </a:r>
            <a:r>
              <a:rPr lang="en-US" altLang="zh-CN" sz="2000" b="1" dirty="0">
                <a:solidFill>
                  <a:srgbClr val="FF0000"/>
                </a:solidFill>
                <a:latin typeface="黑体" panose="02010609060101010101" pitchFamily="49" charset="-122"/>
                <a:ea typeface="黑体" panose="02010609060101010101" pitchFamily="49" charset="-122"/>
              </a:rPr>
              <a:t>11</a:t>
            </a:r>
            <a:r>
              <a:rPr lang="zh-CN" altLang="en-US" sz="2000" b="1" dirty="0">
                <a:solidFill>
                  <a:srgbClr val="FF0000"/>
                </a:solidFill>
                <a:latin typeface="黑体" panose="02010609060101010101" pitchFamily="49" charset="-122"/>
                <a:ea typeface="黑体" panose="02010609060101010101" pitchFamily="49" charset="-122"/>
              </a:rPr>
              <a:t>月29日正式印发</a:t>
            </a:r>
            <a:r>
              <a:rPr lang="en-US" altLang="zh-CN" sz="2000" b="1" dirty="0">
                <a:solidFill>
                  <a:srgbClr val="FF0000"/>
                </a:solidFill>
                <a:latin typeface="黑体" panose="02010609060101010101" pitchFamily="49" charset="-122"/>
                <a:ea typeface="黑体" panose="02010609060101010101" pitchFamily="49" charset="-122"/>
              </a:rPr>
              <a:t>《</a:t>
            </a:r>
            <a:r>
              <a:rPr lang="zh-CN" altLang="en-US" sz="2000" b="1" dirty="0">
                <a:solidFill>
                  <a:srgbClr val="FF0000"/>
                </a:solidFill>
                <a:latin typeface="黑体" panose="02010609060101010101" pitchFamily="49" charset="-122"/>
                <a:ea typeface="黑体" panose="02010609060101010101" pitchFamily="49" charset="-122"/>
              </a:rPr>
              <a:t>行政事业单位内部控制规范（试行）</a:t>
            </a:r>
            <a:r>
              <a:rPr lang="en-US" altLang="zh-CN" sz="2000" b="1" dirty="0">
                <a:solidFill>
                  <a:srgbClr val="FF0000"/>
                </a:solidFill>
                <a:latin typeface="黑体" panose="02010609060101010101" pitchFamily="49" charset="-122"/>
                <a:ea typeface="黑体" panose="02010609060101010101" pitchFamily="49" charset="-122"/>
              </a:rPr>
              <a:t>》</a:t>
            </a:r>
            <a:r>
              <a:rPr lang="zh-CN" altLang="en-US" sz="2000" b="1" dirty="0">
                <a:solidFill>
                  <a:srgbClr val="FF0000"/>
                </a:solidFill>
                <a:latin typeface="黑体" panose="02010609060101010101" pitchFamily="49" charset="-122"/>
                <a:ea typeface="黑体" panose="02010609060101010101" pitchFamily="49" charset="-122"/>
              </a:rPr>
              <a:t>，自</a:t>
            </a:r>
            <a:r>
              <a:rPr lang="en-US" altLang="zh-CN" sz="2000" b="1" dirty="0">
                <a:solidFill>
                  <a:srgbClr val="FF0000"/>
                </a:solidFill>
                <a:latin typeface="黑体" panose="02010609060101010101" pitchFamily="49" charset="-122"/>
                <a:ea typeface="黑体" panose="02010609060101010101" pitchFamily="49" charset="-122"/>
              </a:rPr>
              <a:t>2014</a:t>
            </a:r>
            <a:r>
              <a:rPr lang="zh-CN" altLang="en-US" sz="2000" b="1" dirty="0">
                <a:solidFill>
                  <a:srgbClr val="FF0000"/>
                </a:solidFill>
                <a:latin typeface="黑体" panose="02010609060101010101" pitchFamily="49" charset="-122"/>
                <a:ea typeface="黑体" panose="02010609060101010101" pitchFamily="49" charset="-122"/>
              </a:rPr>
              <a:t>年</a:t>
            </a:r>
            <a:r>
              <a:rPr lang="en-US" altLang="zh-CN" sz="2000" b="1" dirty="0">
                <a:solidFill>
                  <a:srgbClr val="FF0000"/>
                </a:solidFill>
                <a:latin typeface="黑体" panose="02010609060101010101" pitchFamily="49" charset="-122"/>
                <a:ea typeface="黑体" panose="02010609060101010101" pitchFamily="49" charset="-122"/>
              </a:rPr>
              <a:t>1</a:t>
            </a:r>
            <a:r>
              <a:rPr lang="zh-CN" altLang="en-US" sz="2000" b="1" dirty="0">
                <a:solidFill>
                  <a:srgbClr val="FF0000"/>
                </a:solidFill>
                <a:latin typeface="黑体" panose="02010609060101010101" pitchFamily="49" charset="-122"/>
                <a:ea typeface="黑体" panose="02010609060101010101" pitchFamily="49" charset="-122"/>
              </a:rPr>
              <a:t>月</a:t>
            </a:r>
            <a:r>
              <a:rPr lang="en-US" altLang="zh-CN" sz="2000" b="1" dirty="0">
                <a:solidFill>
                  <a:srgbClr val="FF0000"/>
                </a:solidFill>
                <a:latin typeface="黑体" panose="02010609060101010101" pitchFamily="49" charset="-122"/>
                <a:ea typeface="黑体" panose="02010609060101010101" pitchFamily="49" charset="-122"/>
              </a:rPr>
              <a:t>1</a:t>
            </a:r>
            <a:r>
              <a:rPr lang="zh-CN" altLang="en-US" sz="2000" b="1" dirty="0">
                <a:solidFill>
                  <a:srgbClr val="FF0000"/>
                </a:solidFill>
                <a:latin typeface="黑体" panose="02010609060101010101" pitchFamily="49" charset="-122"/>
                <a:ea typeface="黑体" panose="02010609060101010101" pitchFamily="49" charset="-122"/>
              </a:rPr>
              <a:t>日起施行。</a:t>
            </a:r>
            <a:endParaRPr lang="en-US" altLang="zh-CN" sz="2000" b="1" dirty="0">
              <a:solidFill>
                <a:srgbClr val="FF0000"/>
              </a:solidFill>
            </a:endParaRPr>
          </a:p>
        </p:txBody>
      </p:sp>
      <p:pic>
        <p:nvPicPr>
          <p:cNvPr id="11" name="Picture 4">
            <a:extLst>
              <a:ext uri="{FF2B5EF4-FFF2-40B4-BE49-F238E27FC236}">
                <a16:creationId xmlns:a16="http://schemas.microsoft.com/office/drawing/2014/main" id="{B4324CCB-DA2A-4C0B-BAAB-4D16AA78DA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9648" y="800548"/>
            <a:ext cx="4719413" cy="576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8466299"/>
      </p:ext>
    </p:extLst>
  </p:cSld>
  <p:clrMapOvr>
    <a:masterClrMapping/>
  </p:clrMapOvr>
  <p:transition>
    <p:spli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58F534-E287-4360-A6AB-C45F5BA74F00}"/>
              </a:ext>
            </a:extLst>
          </p:cNvPr>
          <p:cNvSpPr>
            <a:spLocks noGrp="1"/>
          </p:cNvSpPr>
          <p:nvPr>
            <p:ph type="title"/>
          </p:nvPr>
        </p:nvSpPr>
        <p:spPr>
          <a:xfrm>
            <a:off x="240145" y="551395"/>
            <a:ext cx="3830050" cy="511730"/>
          </a:xfrm>
        </p:spPr>
        <p:txBody>
          <a:bodyPr/>
          <a:lstStyle/>
          <a:p>
            <a:r>
              <a:rPr lang="en-US" altLang="zh-CN" sz="2800" dirty="0"/>
              <a:t>1.6 </a:t>
            </a:r>
            <a:r>
              <a:rPr lang="zh-CN" altLang="zh-CN" sz="2800" dirty="0"/>
              <a:t>投资收入管理</a:t>
            </a:r>
            <a:endParaRPr lang="zh-CN" altLang="en-US" sz="1800" dirty="0"/>
          </a:p>
        </p:txBody>
      </p:sp>
      <p:sp>
        <p:nvSpPr>
          <p:cNvPr id="4" name="Rectangle 2">
            <a:extLst>
              <a:ext uri="{FF2B5EF4-FFF2-40B4-BE49-F238E27FC236}">
                <a16:creationId xmlns:a16="http://schemas.microsoft.com/office/drawing/2014/main" id="{B7B09477-2787-4D76-8FBF-B3B524396566}"/>
              </a:ext>
            </a:extLst>
          </p:cNvPr>
          <p:cNvSpPr>
            <a:spLocks noChangeArrowheads="1"/>
          </p:cNvSpPr>
          <p:nvPr/>
        </p:nvSpPr>
        <p:spPr bwMode="auto">
          <a:xfrm>
            <a:off x="2710747" y="-362200"/>
            <a:ext cx="1498159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6" name="矩形 5">
            <a:extLst>
              <a:ext uri="{FF2B5EF4-FFF2-40B4-BE49-F238E27FC236}">
                <a16:creationId xmlns:a16="http://schemas.microsoft.com/office/drawing/2014/main" id="{20143619-38E5-439F-92C0-75C8992FDB7E}"/>
              </a:ext>
            </a:extLst>
          </p:cNvPr>
          <p:cNvSpPr/>
          <p:nvPr/>
        </p:nvSpPr>
        <p:spPr>
          <a:xfrm>
            <a:off x="341744" y="1294446"/>
            <a:ext cx="2936117" cy="4524315"/>
          </a:xfrm>
          <a:prstGeom prst="rect">
            <a:avLst/>
          </a:prstGeom>
        </p:spPr>
        <p:txBody>
          <a:bodyPr wrap="square">
            <a:spAutoFit/>
          </a:bodyPr>
          <a:lstStyle/>
          <a:p>
            <a:r>
              <a:rPr lang="zh-CN" altLang="en-US" b="1" dirty="0">
                <a:solidFill>
                  <a:srgbClr val="FF0000"/>
                </a:solidFill>
                <a:ea typeface="宋体" panose="02010600030101010101" pitchFamily="2" charset="-122"/>
                <a:cs typeface="宋体" panose="02010600030101010101" pitchFamily="2" charset="-122"/>
              </a:rPr>
              <a:t>目标：</a:t>
            </a:r>
            <a:endParaRPr lang="en-US" altLang="zh-CN" b="1" dirty="0">
              <a:solidFill>
                <a:srgbClr val="FF0000"/>
              </a:solidFill>
              <a:ea typeface="宋体" panose="02010600030101010101" pitchFamily="2" charset="-122"/>
              <a:cs typeface="宋体" panose="02010600030101010101" pitchFamily="2" charset="-122"/>
            </a:endParaRPr>
          </a:p>
          <a:p>
            <a:pPr lvl="1"/>
            <a:r>
              <a:rPr lang="zh-CN" altLang="en-US" b="1" dirty="0"/>
              <a:t>保证所属企业利润分配符合利润分配政策，兼顾保护投资者权益和满足被投资企业战略发展需要。保证投资收益及时准确核算。</a:t>
            </a:r>
            <a:endParaRPr lang="en-US" altLang="zh-CN" b="1" dirty="0"/>
          </a:p>
          <a:p>
            <a:r>
              <a:rPr lang="zh-CN" altLang="en-US" b="1" dirty="0">
                <a:solidFill>
                  <a:srgbClr val="FF0000"/>
                </a:solidFill>
              </a:rPr>
              <a:t>风险：</a:t>
            </a:r>
            <a:endParaRPr lang="en-US" altLang="zh-CN" b="1" dirty="0">
              <a:solidFill>
                <a:srgbClr val="FF0000"/>
              </a:solidFill>
            </a:endParaRPr>
          </a:p>
          <a:p>
            <a:pPr lvl="1"/>
            <a:r>
              <a:rPr lang="zh-CN" altLang="en-US" b="1" dirty="0"/>
              <a:t>如果利润分配不合理，导致学校利益受损或影响所属企业战略发展。由于投资收益监管不到位或核算不及时不准确，导致投资收益不能及时收回或不能真实反映投资收益。</a:t>
            </a:r>
            <a:endParaRPr lang="en-US" altLang="zh-CN" b="1" dirty="0">
              <a:solidFill>
                <a:srgbClr val="FF0000"/>
              </a:solidFill>
            </a:endParaRPr>
          </a:p>
        </p:txBody>
      </p:sp>
      <p:sp>
        <p:nvSpPr>
          <p:cNvPr id="3" name="Rectangle 2">
            <a:extLst>
              <a:ext uri="{FF2B5EF4-FFF2-40B4-BE49-F238E27FC236}">
                <a16:creationId xmlns:a16="http://schemas.microsoft.com/office/drawing/2014/main" id="{3D56F3BA-B89B-4A76-A7B8-78DA1EF73B92}"/>
              </a:ext>
            </a:extLst>
          </p:cNvPr>
          <p:cNvSpPr>
            <a:spLocks noChangeArrowheads="1"/>
          </p:cNvSpPr>
          <p:nvPr/>
        </p:nvSpPr>
        <p:spPr bwMode="auto">
          <a:xfrm>
            <a:off x="4802909" y="257622"/>
            <a:ext cx="159093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12" name="Rectangle 2">
            <a:extLst>
              <a:ext uri="{FF2B5EF4-FFF2-40B4-BE49-F238E27FC236}">
                <a16:creationId xmlns:a16="http://schemas.microsoft.com/office/drawing/2014/main" id="{5A7027A5-9DD8-4873-B8F3-A3F6B526CC5E}"/>
              </a:ext>
            </a:extLst>
          </p:cNvPr>
          <p:cNvSpPr>
            <a:spLocks noChangeArrowheads="1"/>
          </p:cNvSpPr>
          <p:nvPr/>
        </p:nvSpPr>
        <p:spPr bwMode="auto">
          <a:xfrm>
            <a:off x="4802908" y="0"/>
            <a:ext cx="1484551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pic>
        <p:nvPicPr>
          <p:cNvPr id="9" name="图片 8"/>
          <p:cNvPicPr>
            <a:picLocks noChangeAspect="1"/>
          </p:cNvPicPr>
          <p:nvPr/>
        </p:nvPicPr>
        <p:blipFill>
          <a:blip r:embed="rId2"/>
          <a:stretch>
            <a:fillRect/>
          </a:stretch>
        </p:blipFill>
        <p:spPr>
          <a:xfrm>
            <a:off x="4715068" y="39513"/>
            <a:ext cx="6169892" cy="6828805"/>
          </a:xfrm>
          <a:prstGeom prst="rect">
            <a:avLst/>
          </a:prstGeom>
        </p:spPr>
      </p:pic>
      <p:sp>
        <p:nvSpPr>
          <p:cNvPr id="25" name="对话气泡: 圆角矩形 24">
            <a:extLst>
              <a:ext uri="{FF2B5EF4-FFF2-40B4-BE49-F238E27FC236}">
                <a16:creationId xmlns:a16="http://schemas.microsoft.com/office/drawing/2014/main" id="{F38F091F-D6D1-4800-8062-371CD0D080F5}"/>
              </a:ext>
            </a:extLst>
          </p:cNvPr>
          <p:cNvSpPr/>
          <p:nvPr/>
        </p:nvSpPr>
        <p:spPr>
          <a:xfrm>
            <a:off x="8919694" y="551395"/>
            <a:ext cx="2936118" cy="1562263"/>
          </a:xfrm>
          <a:prstGeom prst="wedgeRoundRectCallout">
            <a:avLst>
              <a:gd name="adj1" fmla="val -76983"/>
              <a:gd name="adj2" fmla="val 1216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校办产业办公室根据股东会通过利润分配决议，进行收益登记。</a:t>
            </a:r>
            <a:endParaRPr lang="zh-CN" altLang="zh-CN" dirty="0"/>
          </a:p>
        </p:txBody>
      </p:sp>
      <p:sp>
        <p:nvSpPr>
          <p:cNvPr id="24" name="对话气泡: 圆角矩形 23">
            <a:extLst>
              <a:ext uri="{FF2B5EF4-FFF2-40B4-BE49-F238E27FC236}">
                <a16:creationId xmlns:a16="http://schemas.microsoft.com/office/drawing/2014/main" id="{45C80CCC-F4C8-448D-8D43-80BE91756BCC}"/>
              </a:ext>
            </a:extLst>
          </p:cNvPr>
          <p:cNvSpPr/>
          <p:nvPr/>
        </p:nvSpPr>
        <p:spPr>
          <a:xfrm>
            <a:off x="130930" y="2447807"/>
            <a:ext cx="4048479" cy="2012219"/>
          </a:xfrm>
          <a:prstGeom prst="wedgeRoundRectCallout">
            <a:avLst>
              <a:gd name="adj1" fmla="val 94828"/>
              <a:gd name="adj2" fmla="val -864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经营性资产管理委员会在股东会审议前对被投资单位董事会提出的利润分配方案进行审批，重点包括利润分配方案是否符合利润分配政策和有关规定，是否兼顾了投资者合法权益和被投资企业战略发展需要，并形成会议纪要。</a:t>
            </a:r>
            <a:endParaRPr lang="zh-CN" altLang="en-US" dirty="0">
              <a:solidFill>
                <a:srgbClr val="FF0000"/>
              </a:solidFill>
            </a:endParaRPr>
          </a:p>
        </p:txBody>
      </p:sp>
      <p:sp>
        <p:nvSpPr>
          <p:cNvPr id="13" name="对话气泡: 圆角矩形 24">
            <a:extLst>
              <a:ext uri="{FF2B5EF4-FFF2-40B4-BE49-F238E27FC236}">
                <a16:creationId xmlns:a16="http://schemas.microsoft.com/office/drawing/2014/main" id="{F38F091F-D6D1-4800-8062-371CD0D080F5}"/>
              </a:ext>
            </a:extLst>
          </p:cNvPr>
          <p:cNvSpPr/>
          <p:nvPr/>
        </p:nvSpPr>
        <p:spPr>
          <a:xfrm>
            <a:off x="9016185" y="4748010"/>
            <a:ext cx="2936118" cy="1562263"/>
          </a:xfrm>
          <a:prstGeom prst="wedgeRoundRectCallout">
            <a:avLst>
              <a:gd name="adj1" fmla="val -16291"/>
              <a:gd name="adj2" fmla="val -290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财务处核算科按实际收到的金额入账并开票返送至校办产业办公室</a:t>
            </a:r>
            <a:r>
              <a:rPr lang="zh-CN" altLang="en-US" b="1" dirty="0"/>
              <a:t>。</a:t>
            </a:r>
            <a:endParaRPr lang="zh-CN" altLang="zh-CN" b="1" dirty="0"/>
          </a:p>
        </p:txBody>
      </p:sp>
      <p:sp>
        <p:nvSpPr>
          <p:cNvPr id="14" name="对话气泡: 圆角矩形 24">
            <a:extLst>
              <a:ext uri="{FF2B5EF4-FFF2-40B4-BE49-F238E27FC236}">
                <a16:creationId xmlns:a16="http://schemas.microsoft.com/office/drawing/2014/main" id="{F38F091F-D6D1-4800-8062-371CD0D080F5}"/>
              </a:ext>
            </a:extLst>
          </p:cNvPr>
          <p:cNvSpPr/>
          <p:nvPr/>
        </p:nvSpPr>
        <p:spPr>
          <a:xfrm>
            <a:off x="1877933" y="4933698"/>
            <a:ext cx="2936118" cy="1562263"/>
          </a:xfrm>
          <a:prstGeom prst="wedgeRoundRectCallout">
            <a:avLst>
              <a:gd name="adj1" fmla="val 158014"/>
              <a:gd name="adj2" fmla="val -1896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校办产业办公室登记交费信息并将票据返还被投资单位。</a:t>
            </a:r>
            <a:endParaRPr lang="zh-CN" altLang="zh-CN" dirty="0"/>
          </a:p>
        </p:txBody>
      </p:sp>
    </p:spTree>
    <p:extLst>
      <p:ext uri="{BB962C8B-B14F-4D97-AF65-F5344CB8AC3E}">
        <p14:creationId xmlns:p14="http://schemas.microsoft.com/office/powerpoint/2010/main" val="122060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DDD86F-E579-4EAA-AE59-B78FBE257343}"/>
              </a:ext>
            </a:extLst>
          </p:cNvPr>
          <p:cNvSpPr>
            <a:spLocks noGrp="1"/>
          </p:cNvSpPr>
          <p:nvPr>
            <p:ph type="title"/>
          </p:nvPr>
        </p:nvSpPr>
        <p:spPr>
          <a:xfrm>
            <a:off x="527536" y="750377"/>
            <a:ext cx="10972800" cy="504682"/>
          </a:xfrm>
        </p:spPr>
        <p:txBody>
          <a:bodyPr>
            <a:noAutofit/>
          </a:bodyPr>
          <a:lstStyle/>
          <a:p>
            <a:pPr algn="ctr"/>
            <a:r>
              <a:rPr lang="zh-CN" altLang="en-US" sz="32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石河子大学内部控制项目</a:t>
            </a:r>
            <a:endParaRPr lang="zh-CN" altLang="en-US" sz="3200" dirty="0"/>
          </a:p>
        </p:txBody>
      </p:sp>
      <p:sp>
        <p:nvSpPr>
          <p:cNvPr id="3" name="矩形 2">
            <a:extLst>
              <a:ext uri="{FF2B5EF4-FFF2-40B4-BE49-F238E27FC236}">
                <a16:creationId xmlns:a16="http://schemas.microsoft.com/office/drawing/2014/main" id="{9E5E818B-DF0D-426A-9C8A-E02A698C6661}"/>
              </a:ext>
            </a:extLst>
          </p:cNvPr>
          <p:cNvSpPr/>
          <p:nvPr/>
        </p:nvSpPr>
        <p:spPr>
          <a:xfrm>
            <a:off x="410995" y="1730188"/>
            <a:ext cx="10479741" cy="4524315"/>
          </a:xfrm>
          <a:prstGeom prst="rect">
            <a:avLst/>
          </a:prstGeom>
        </p:spPr>
        <p:txBody>
          <a:bodyPr wrap="square">
            <a:spAutoFit/>
          </a:bodyPr>
          <a:lstStyle/>
          <a:p>
            <a:pPr lvl="1">
              <a:lnSpc>
                <a:spcPct val="150000"/>
              </a:lnSpc>
            </a:pPr>
            <a:r>
              <a:rPr lang="zh-CN" altLang="en-US" sz="2400" b="1" dirty="0"/>
              <a:t>石河子大学</a:t>
            </a:r>
            <a:r>
              <a:rPr lang="zh-CN" altLang="en-US" sz="2400" b="1" dirty="0">
                <a:solidFill>
                  <a:srgbClr val="FF0000"/>
                </a:solidFill>
              </a:rPr>
              <a:t>内部控制管理手册</a:t>
            </a:r>
            <a:r>
              <a:rPr lang="en-US" altLang="zh-CN" sz="2400" b="1" dirty="0">
                <a:solidFill>
                  <a:srgbClr val="FF0000"/>
                </a:solidFill>
              </a:rPr>
              <a:t>----</a:t>
            </a:r>
            <a:r>
              <a:rPr lang="zh-CN" altLang="en-US" sz="2400" b="1" dirty="0">
                <a:solidFill>
                  <a:srgbClr val="FF0000"/>
                </a:solidFill>
              </a:rPr>
              <a:t>重点和难点</a:t>
            </a:r>
            <a:endParaRPr lang="en-US" altLang="zh-CN" sz="2400" b="1" dirty="0">
              <a:solidFill>
                <a:srgbClr val="FF0000"/>
              </a:solidFill>
            </a:endParaRPr>
          </a:p>
          <a:p>
            <a:pPr lvl="1">
              <a:lnSpc>
                <a:spcPct val="150000"/>
              </a:lnSpc>
            </a:pPr>
            <a:r>
              <a:rPr lang="en-US" altLang="zh-CN" sz="2400" b="1" dirty="0">
                <a:solidFill>
                  <a:srgbClr val="FF0000"/>
                </a:solidFill>
              </a:rPr>
              <a:t>   </a:t>
            </a:r>
            <a:r>
              <a:rPr lang="zh-CN" altLang="en-US" sz="2400" b="1" dirty="0">
                <a:solidFill>
                  <a:srgbClr val="FF0000"/>
                </a:solidFill>
              </a:rPr>
              <a:t>各部门的具体任务：</a:t>
            </a:r>
            <a:endParaRPr lang="en-US" altLang="zh-CN" sz="2400" b="1" dirty="0">
              <a:solidFill>
                <a:srgbClr val="FF0000"/>
              </a:solidFill>
            </a:endParaRPr>
          </a:p>
          <a:p>
            <a:pPr lvl="1">
              <a:lnSpc>
                <a:spcPct val="150000"/>
              </a:lnSpc>
            </a:pPr>
            <a:r>
              <a:rPr lang="zh-CN" altLang="en-US" sz="2400" b="1" dirty="0">
                <a:sym typeface="Wingdings" panose="05000000000000000000" pitchFamily="2" charset="2"/>
              </a:rPr>
              <a:t>（</a:t>
            </a:r>
            <a:r>
              <a:rPr lang="en-US" altLang="zh-CN" sz="2400" b="1" dirty="0">
                <a:sym typeface="Wingdings" panose="05000000000000000000" pitchFamily="2" charset="2"/>
              </a:rPr>
              <a:t>1</a:t>
            </a:r>
            <a:r>
              <a:rPr lang="zh-CN" altLang="en-US" sz="2400" b="1" dirty="0">
                <a:sym typeface="Wingdings" panose="05000000000000000000" pitchFamily="2" charset="2"/>
              </a:rPr>
              <a:t>）核实管理手册涉及的业务是否全面，业务分类表达是否核实；涉及的部门名称是否切当？如果不切当，请在对应位置提出修改意见；</a:t>
            </a:r>
            <a:endParaRPr lang="en-US" altLang="zh-CN" sz="2400" b="1" dirty="0">
              <a:sym typeface="Wingdings" panose="05000000000000000000" pitchFamily="2" charset="2"/>
            </a:endParaRPr>
          </a:p>
          <a:p>
            <a:pPr lvl="1">
              <a:lnSpc>
                <a:spcPct val="150000"/>
              </a:lnSpc>
            </a:pPr>
            <a:r>
              <a:rPr lang="zh-CN" altLang="en-US" sz="2400" b="1" dirty="0">
                <a:sym typeface="Wingdings" panose="05000000000000000000" pitchFamily="2" charset="2"/>
              </a:rPr>
              <a:t>（</a:t>
            </a:r>
            <a:r>
              <a:rPr lang="en-US" altLang="zh-CN" sz="2400" b="1" dirty="0">
                <a:sym typeface="Wingdings" panose="05000000000000000000" pitchFamily="2" charset="2"/>
              </a:rPr>
              <a:t>2</a:t>
            </a:r>
            <a:r>
              <a:rPr lang="zh-CN" altLang="en-US" sz="2400" b="1" dirty="0">
                <a:sym typeface="Wingdings" panose="05000000000000000000" pitchFamily="2" charset="2"/>
              </a:rPr>
              <a:t>）确定各部门主要业务的基础上，对该业务流程进行校对（针对初高中有的业务）或者画出新的流程图（初稿中未涉及的业务等）；</a:t>
            </a:r>
            <a:endParaRPr lang="en-US" altLang="zh-CN" sz="2400" b="1" dirty="0">
              <a:sym typeface="Wingdings" panose="05000000000000000000" pitchFamily="2" charset="2"/>
            </a:endParaRPr>
          </a:p>
          <a:p>
            <a:pPr lvl="1">
              <a:lnSpc>
                <a:spcPct val="150000"/>
              </a:lnSpc>
            </a:pPr>
            <a:r>
              <a:rPr lang="zh-CN" altLang="en-US" sz="2400" b="1" dirty="0">
                <a:sym typeface="Wingdings" panose="05000000000000000000" pitchFamily="2" charset="2"/>
              </a:rPr>
              <a:t>（</a:t>
            </a:r>
            <a:r>
              <a:rPr lang="en-US" altLang="zh-CN" sz="2400" b="1" dirty="0">
                <a:sym typeface="Wingdings" panose="05000000000000000000" pitchFamily="2" charset="2"/>
              </a:rPr>
              <a:t>3</a:t>
            </a:r>
            <a:r>
              <a:rPr lang="zh-CN" altLang="en-US" sz="2400" b="1" dirty="0">
                <a:sym typeface="Wingdings" panose="05000000000000000000" pitchFamily="2" charset="2"/>
              </a:rPr>
              <a:t>）如果流程中的控制举措不完整或者不切当，请指出，并标注；</a:t>
            </a:r>
            <a:endParaRPr lang="en-US" altLang="zh-CN" sz="2400" b="1" dirty="0">
              <a:sym typeface="Wingdings" panose="05000000000000000000" pitchFamily="2" charset="2"/>
            </a:endParaRPr>
          </a:p>
          <a:p>
            <a:pPr lvl="1">
              <a:lnSpc>
                <a:spcPct val="150000"/>
              </a:lnSpc>
            </a:pPr>
            <a:r>
              <a:rPr lang="en-US" altLang="zh-CN" sz="2400" b="1" dirty="0">
                <a:sym typeface="Wingdings" panose="05000000000000000000" pitchFamily="2" charset="2"/>
              </a:rPr>
              <a:t> </a:t>
            </a:r>
            <a:r>
              <a:rPr lang="zh-CN" altLang="en-US" sz="2400" b="1" dirty="0">
                <a:sym typeface="Wingdings" panose="05000000000000000000" pitchFamily="2" charset="2"/>
              </a:rPr>
              <a:t> </a:t>
            </a:r>
            <a:endParaRPr lang="en-US" altLang="zh-CN" sz="2400" b="1" dirty="0"/>
          </a:p>
        </p:txBody>
      </p:sp>
    </p:spTree>
    <p:extLst>
      <p:ext uri="{BB962C8B-B14F-4D97-AF65-F5344CB8AC3E}">
        <p14:creationId xmlns:p14="http://schemas.microsoft.com/office/powerpoint/2010/main" val="15579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DDD86F-E579-4EAA-AE59-B78FBE257343}"/>
              </a:ext>
            </a:extLst>
          </p:cNvPr>
          <p:cNvSpPr>
            <a:spLocks noGrp="1"/>
          </p:cNvSpPr>
          <p:nvPr>
            <p:ph type="title"/>
          </p:nvPr>
        </p:nvSpPr>
        <p:spPr>
          <a:xfrm>
            <a:off x="527536" y="750377"/>
            <a:ext cx="10972800" cy="504682"/>
          </a:xfrm>
        </p:spPr>
        <p:txBody>
          <a:bodyPr>
            <a:noAutofit/>
          </a:bodyPr>
          <a:lstStyle/>
          <a:p>
            <a:pPr algn="ctr"/>
            <a:r>
              <a:rPr lang="zh-CN" altLang="en-US" sz="32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石河子大学内部控制项目</a:t>
            </a:r>
            <a:endParaRPr lang="zh-CN" altLang="en-US" sz="3200" dirty="0"/>
          </a:p>
        </p:txBody>
      </p:sp>
      <p:sp>
        <p:nvSpPr>
          <p:cNvPr id="3" name="矩形 2">
            <a:extLst>
              <a:ext uri="{FF2B5EF4-FFF2-40B4-BE49-F238E27FC236}">
                <a16:creationId xmlns:a16="http://schemas.microsoft.com/office/drawing/2014/main" id="{9E5E818B-DF0D-426A-9C8A-E02A698C6661}"/>
              </a:ext>
            </a:extLst>
          </p:cNvPr>
          <p:cNvSpPr/>
          <p:nvPr/>
        </p:nvSpPr>
        <p:spPr>
          <a:xfrm>
            <a:off x="745725" y="1694677"/>
            <a:ext cx="10298097" cy="4524315"/>
          </a:xfrm>
          <a:prstGeom prst="rect">
            <a:avLst/>
          </a:prstGeom>
        </p:spPr>
        <p:txBody>
          <a:bodyPr wrap="square">
            <a:spAutoFit/>
          </a:bodyPr>
          <a:lstStyle/>
          <a:p>
            <a:pPr>
              <a:lnSpc>
                <a:spcPct val="150000"/>
              </a:lnSpc>
            </a:pPr>
            <a:r>
              <a:rPr lang="zh-CN" altLang="en-US" sz="2400" b="1" dirty="0"/>
              <a:t>各项任务的完成时间：</a:t>
            </a:r>
            <a:endParaRPr lang="en-US" altLang="zh-CN" sz="2400" b="1" dirty="0"/>
          </a:p>
          <a:p>
            <a:pPr>
              <a:lnSpc>
                <a:spcPct val="150000"/>
              </a:lnSpc>
            </a:pPr>
            <a:r>
              <a:rPr lang="en-US" altLang="zh-CN" sz="2400" b="1" dirty="0"/>
              <a:t>      </a:t>
            </a:r>
            <a:r>
              <a:rPr lang="zh-CN" altLang="en-US" sz="2400" b="1" dirty="0"/>
              <a:t>各部门的涉及内部控制制度、岗位设置及其职责手册以及业务的流程梳理和控制矩阵请在</a:t>
            </a:r>
            <a:r>
              <a:rPr lang="en-US" altLang="zh-CN" sz="2400" b="1" dirty="0"/>
              <a:t>4</a:t>
            </a:r>
            <a:r>
              <a:rPr lang="zh-CN" altLang="en-US" sz="2400" b="1" dirty="0"/>
              <a:t>月</a:t>
            </a:r>
            <a:r>
              <a:rPr lang="en-US" altLang="zh-CN" sz="2400" b="1" dirty="0"/>
              <a:t>10</a:t>
            </a:r>
            <a:r>
              <a:rPr lang="zh-CN" altLang="en-US" sz="2400" b="1" dirty="0"/>
              <a:t>日提交，</a:t>
            </a:r>
            <a:r>
              <a:rPr lang="zh-CN" altLang="en-US" sz="2400" b="1" dirty="0">
                <a:hlinkClick r:id="rId2"/>
              </a:rPr>
              <a:t>材料发至</a:t>
            </a:r>
            <a:r>
              <a:rPr lang="en-US" altLang="zh-CN" sz="2400" b="1" dirty="0">
                <a:hlinkClick r:id="rId2"/>
              </a:rPr>
              <a:t>409613519@qq.com</a:t>
            </a:r>
            <a:r>
              <a:rPr lang="zh-CN" altLang="en-US" sz="2400" b="1" dirty="0"/>
              <a:t>。在梳理业务流程中有问题及时联系对应的老师：</a:t>
            </a:r>
            <a:endParaRPr lang="en-US" altLang="zh-CN" sz="2400" b="1" dirty="0"/>
          </a:p>
          <a:p>
            <a:pPr>
              <a:lnSpc>
                <a:spcPct val="150000"/>
              </a:lnSpc>
            </a:pPr>
            <a:r>
              <a:rPr lang="zh-CN" altLang="en-US" sz="2400" b="1" dirty="0">
                <a:solidFill>
                  <a:srgbClr val="FF0000"/>
                </a:solidFill>
              </a:rPr>
              <a:t>收支和采购业务</a:t>
            </a:r>
            <a:r>
              <a:rPr lang="en-US" altLang="zh-CN" sz="2400" b="1" dirty="0">
                <a:solidFill>
                  <a:srgbClr val="FF0000"/>
                </a:solidFill>
              </a:rPr>
              <a:t>----</a:t>
            </a:r>
            <a:r>
              <a:rPr lang="zh-CN" altLang="en-US" sz="2400" b="1" dirty="0">
                <a:solidFill>
                  <a:srgbClr val="FF0000"/>
                </a:solidFill>
              </a:rPr>
              <a:t>刘嫦，</a:t>
            </a:r>
            <a:r>
              <a:rPr lang="en-US" altLang="zh-CN" sz="2400" b="1" dirty="0">
                <a:solidFill>
                  <a:srgbClr val="FF0000"/>
                </a:solidFill>
              </a:rPr>
              <a:t>18009936617</a:t>
            </a:r>
            <a:r>
              <a:rPr lang="zh-CN" altLang="en-US" sz="2400" b="1" dirty="0">
                <a:solidFill>
                  <a:srgbClr val="FF0000"/>
                </a:solidFill>
              </a:rPr>
              <a:t>；</a:t>
            </a:r>
            <a:endParaRPr lang="en-US" altLang="zh-CN" sz="2400" b="1" dirty="0">
              <a:solidFill>
                <a:srgbClr val="FF0000"/>
              </a:solidFill>
            </a:endParaRPr>
          </a:p>
          <a:p>
            <a:pPr>
              <a:lnSpc>
                <a:spcPct val="150000"/>
              </a:lnSpc>
            </a:pPr>
            <a:r>
              <a:rPr lang="zh-CN" altLang="en-US" sz="2400" b="1" dirty="0">
                <a:solidFill>
                  <a:srgbClr val="FF0000"/>
                </a:solidFill>
              </a:rPr>
              <a:t>合同和审计业务</a:t>
            </a:r>
            <a:r>
              <a:rPr lang="en-US" altLang="zh-CN" sz="2400" b="1" dirty="0">
                <a:solidFill>
                  <a:srgbClr val="FF0000"/>
                </a:solidFill>
              </a:rPr>
              <a:t>----</a:t>
            </a:r>
            <a:r>
              <a:rPr lang="zh-CN" altLang="en-US" sz="2400" b="1" dirty="0">
                <a:solidFill>
                  <a:srgbClr val="FF0000"/>
                </a:solidFill>
              </a:rPr>
              <a:t>吕珺，</a:t>
            </a:r>
            <a:r>
              <a:rPr lang="en-US" altLang="zh-CN" sz="2400" b="1" dirty="0">
                <a:solidFill>
                  <a:srgbClr val="FF0000"/>
                </a:solidFill>
              </a:rPr>
              <a:t>15276306681</a:t>
            </a:r>
            <a:r>
              <a:rPr lang="zh-CN" altLang="en-US" sz="2400" b="1" dirty="0">
                <a:solidFill>
                  <a:srgbClr val="FF0000"/>
                </a:solidFill>
              </a:rPr>
              <a:t>；</a:t>
            </a:r>
            <a:endParaRPr lang="en-US" altLang="zh-CN" sz="2400" b="1" dirty="0">
              <a:solidFill>
                <a:srgbClr val="FF0000"/>
              </a:solidFill>
            </a:endParaRPr>
          </a:p>
          <a:p>
            <a:pPr>
              <a:lnSpc>
                <a:spcPct val="150000"/>
              </a:lnSpc>
            </a:pPr>
            <a:r>
              <a:rPr lang="zh-CN" altLang="en-US" sz="2400" b="1" dirty="0">
                <a:solidFill>
                  <a:srgbClr val="FF0000"/>
                </a:solidFill>
              </a:rPr>
              <a:t>基建和资产管理业务</a:t>
            </a:r>
            <a:r>
              <a:rPr lang="en-US" altLang="zh-CN" sz="2400" b="1" dirty="0">
                <a:solidFill>
                  <a:srgbClr val="FF0000"/>
                </a:solidFill>
              </a:rPr>
              <a:t>----</a:t>
            </a:r>
            <a:r>
              <a:rPr lang="zh-CN" altLang="en-US" sz="2400" b="1" dirty="0">
                <a:solidFill>
                  <a:srgbClr val="FF0000"/>
                </a:solidFill>
              </a:rPr>
              <a:t>吴春贤，</a:t>
            </a:r>
            <a:r>
              <a:rPr lang="en-US" altLang="zh-CN" sz="2400" b="1" dirty="0">
                <a:solidFill>
                  <a:srgbClr val="FF0000"/>
                </a:solidFill>
              </a:rPr>
              <a:t>15739342096</a:t>
            </a:r>
            <a:r>
              <a:rPr lang="zh-CN" altLang="en-US" sz="2400" b="1" dirty="0">
                <a:solidFill>
                  <a:srgbClr val="FF0000"/>
                </a:solidFill>
              </a:rPr>
              <a:t>；</a:t>
            </a:r>
            <a:endParaRPr lang="en-US" altLang="zh-CN" sz="2400" b="1" dirty="0">
              <a:solidFill>
                <a:srgbClr val="FF0000"/>
              </a:solidFill>
            </a:endParaRPr>
          </a:p>
          <a:p>
            <a:pPr>
              <a:lnSpc>
                <a:spcPct val="150000"/>
              </a:lnSpc>
            </a:pPr>
            <a:r>
              <a:rPr lang="zh-CN" altLang="en-US" sz="2400" b="1" dirty="0">
                <a:solidFill>
                  <a:srgbClr val="FF0000"/>
                </a:solidFill>
              </a:rPr>
              <a:t>后勤和科研项目</a:t>
            </a:r>
            <a:r>
              <a:rPr lang="en-US" altLang="zh-CN" sz="2400" b="1" dirty="0">
                <a:solidFill>
                  <a:srgbClr val="FF0000"/>
                </a:solidFill>
              </a:rPr>
              <a:t>----</a:t>
            </a:r>
            <a:r>
              <a:rPr lang="zh-CN" altLang="en-US" sz="2400" b="1" dirty="0">
                <a:solidFill>
                  <a:srgbClr val="FF0000"/>
                </a:solidFill>
              </a:rPr>
              <a:t>白俊，</a:t>
            </a:r>
            <a:r>
              <a:rPr lang="en-US" altLang="zh-CN" sz="2400" b="1" dirty="0">
                <a:solidFill>
                  <a:srgbClr val="FF0000"/>
                </a:solidFill>
              </a:rPr>
              <a:t>13899523369</a:t>
            </a:r>
            <a:r>
              <a:rPr lang="zh-CN" altLang="en-US" sz="2400" b="1" dirty="0">
                <a:solidFill>
                  <a:srgbClr val="FF0000"/>
                </a:solidFill>
              </a:rPr>
              <a:t>；</a:t>
            </a:r>
            <a:endParaRPr lang="en-US" altLang="zh-CN" sz="2400" dirty="0">
              <a:solidFill>
                <a:srgbClr val="FF0000"/>
              </a:solidFill>
            </a:endParaRPr>
          </a:p>
        </p:txBody>
      </p:sp>
    </p:spTree>
    <p:extLst>
      <p:ext uri="{BB962C8B-B14F-4D97-AF65-F5344CB8AC3E}">
        <p14:creationId xmlns:p14="http://schemas.microsoft.com/office/powerpoint/2010/main" val="4058848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BE50D7-2A25-42CE-8061-670ED78DFA7E}"/>
              </a:ext>
            </a:extLst>
          </p:cNvPr>
          <p:cNvSpPr>
            <a:spLocks noGrp="1"/>
          </p:cNvSpPr>
          <p:nvPr>
            <p:ph type="title"/>
          </p:nvPr>
        </p:nvSpPr>
        <p:spPr>
          <a:xfrm>
            <a:off x="303418" y="3188777"/>
            <a:ext cx="10972800" cy="883778"/>
          </a:xfrm>
        </p:spPr>
        <p:txBody>
          <a:bodyPr/>
          <a:lstStyle/>
          <a:p>
            <a:pPr algn="ctr"/>
            <a:r>
              <a:rPr lang="zh-CN" altLang="en-US" dirty="0"/>
              <a:t>谢谢！</a:t>
            </a:r>
          </a:p>
        </p:txBody>
      </p:sp>
    </p:spTree>
    <p:extLst>
      <p:ext uri="{BB962C8B-B14F-4D97-AF65-F5344CB8AC3E}">
        <p14:creationId xmlns:p14="http://schemas.microsoft.com/office/powerpoint/2010/main" val="460036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B894EC-2C81-4D49-A8F1-D8EC064A8330}"/>
              </a:ext>
            </a:extLst>
          </p:cNvPr>
          <p:cNvSpPr>
            <a:spLocks noGrp="1"/>
          </p:cNvSpPr>
          <p:nvPr>
            <p:ph type="title"/>
          </p:nvPr>
        </p:nvSpPr>
        <p:spPr/>
        <p:txBody>
          <a:bodyPr>
            <a:normAutofit/>
          </a:bodyPr>
          <a:lstStyle/>
          <a:p>
            <a:r>
              <a:rPr lang="zh-CN" altLang="zh-CN" sz="27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教育部办公厅关于印发《教育部直属高校经济活动内部控制指南（试行）》的通知</a:t>
            </a:r>
            <a:r>
              <a:rPr lang="zh-CN" altLang="en-US" sz="27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a:t>
            </a:r>
            <a:r>
              <a:rPr lang="zh-CN" altLang="zh-CN" sz="27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教财厅〔</a:t>
            </a:r>
            <a:r>
              <a:rPr lang="en-US" altLang="zh-CN" sz="27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2016</a:t>
            </a:r>
            <a:r>
              <a:rPr lang="zh-CN" altLang="zh-CN" sz="27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a:t>
            </a:r>
            <a:r>
              <a:rPr lang="en-US" altLang="zh-CN" sz="27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2</a:t>
            </a:r>
            <a:r>
              <a:rPr lang="zh-CN" altLang="zh-CN" sz="27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号</a:t>
            </a:r>
            <a:r>
              <a:rPr lang="zh-CN" altLang="en-US" sz="22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a:t>
            </a:r>
            <a:endParaRPr lang="zh-CN" altLang="en-US" dirty="0">
              <a:solidFill>
                <a:srgbClr val="FF0000"/>
              </a:solidFill>
            </a:endParaRPr>
          </a:p>
        </p:txBody>
      </p:sp>
      <p:sp>
        <p:nvSpPr>
          <p:cNvPr id="3" name="矩形 2">
            <a:extLst>
              <a:ext uri="{FF2B5EF4-FFF2-40B4-BE49-F238E27FC236}">
                <a16:creationId xmlns:a16="http://schemas.microsoft.com/office/drawing/2014/main" id="{85ED561F-F135-410F-9E18-AF1271F09DC2}"/>
              </a:ext>
            </a:extLst>
          </p:cNvPr>
          <p:cNvSpPr/>
          <p:nvPr/>
        </p:nvSpPr>
        <p:spPr>
          <a:xfrm>
            <a:off x="527536" y="1712258"/>
            <a:ext cx="11117617" cy="4632037"/>
          </a:xfrm>
          <a:prstGeom prst="rect">
            <a:avLst/>
          </a:prstGeom>
        </p:spPr>
        <p:txBody>
          <a:bodyPr wrap="square">
            <a:spAutoFit/>
          </a:bodyPr>
          <a:lstStyle/>
          <a:p>
            <a:pPr indent="304800">
              <a:spcBef>
                <a:spcPts val="1125"/>
              </a:spcBef>
              <a:spcAft>
                <a:spcPts val="1125"/>
              </a:spcAft>
            </a:pPr>
            <a:r>
              <a:rPr lang="zh-CN"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部属各高等学校：</a:t>
            </a:r>
            <a:endParaRPr lang="zh-CN" altLang="zh-CN" b="1" kern="100" dirty="0">
              <a:latin typeface="Calibri" panose="020F0502020204030204" pitchFamily="34" charset="0"/>
              <a:ea typeface="宋体" panose="02010600030101010101" pitchFamily="2" charset="-122"/>
              <a:cs typeface="Times New Roman" panose="02020603050405020304" pitchFamily="18" charset="0"/>
            </a:endParaRPr>
          </a:p>
          <a:p>
            <a:pPr indent="304800">
              <a:spcBef>
                <a:spcPts val="1125"/>
              </a:spcBef>
              <a:spcAft>
                <a:spcPts val="1125"/>
              </a:spcAft>
            </a:pPr>
            <a:r>
              <a:rPr lang="zh-CN"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根据财政部印发的《行政事业单位内部控制规范（试行）》（财会〔</a:t>
            </a:r>
            <a:r>
              <a:rPr lang="en-US"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2012</a:t>
            </a:r>
            <a:r>
              <a:rPr lang="zh-CN"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a:t>
            </a:r>
            <a:r>
              <a:rPr lang="en-US"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21</a:t>
            </a:r>
            <a:r>
              <a:rPr lang="zh-CN"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号）和《关于全面推进行政事业单位内部控制建设的指导意见》（财会〔</a:t>
            </a:r>
            <a:r>
              <a:rPr lang="en-US"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2015</a:t>
            </a:r>
            <a:r>
              <a:rPr lang="zh-CN"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a:t>
            </a:r>
            <a:r>
              <a:rPr lang="en-US"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24</a:t>
            </a:r>
            <a:r>
              <a:rPr lang="zh-CN"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号）要求，为推动部属各高等学校进一步完善内部控制，提高内部管理水平，我部研究制定了《教育部直属高校经济活动内部控制指南（试行）》，现印发给你们。</a:t>
            </a:r>
            <a:endParaRPr lang="zh-CN" altLang="zh-CN" b="1" kern="100" dirty="0">
              <a:latin typeface="Calibri" panose="020F0502020204030204" pitchFamily="34" charset="0"/>
              <a:ea typeface="宋体" panose="02010600030101010101" pitchFamily="2" charset="-122"/>
              <a:cs typeface="Times New Roman" panose="02020603050405020304" pitchFamily="18" charset="0"/>
            </a:endParaRPr>
          </a:p>
          <a:p>
            <a:pPr indent="304800">
              <a:spcBef>
                <a:spcPts val="1125"/>
              </a:spcBef>
              <a:spcAft>
                <a:spcPts val="1125"/>
              </a:spcAft>
            </a:pPr>
            <a:r>
              <a:rPr lang="zh-CN"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请</a:t>
            </a:r>
            <a:r>
              <a:rPr lang="zh-CN" altLang="zh-CN" sz="24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各校根据管理工作实际，参照该指南要求，尽快组织部署相关工作，确保</a:t>
            </a:r>
            <a:r>
              <a:rPr lang="en-US" altLang="zh-CN" sz="24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2016</a:t>
            </a:r>
            <a:r>
              <a:rPr lang="zh-CN" altLang="zh-CN" sz="24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年底前完成内部控制的建立和实施。</a:t>
            </a:r>
            <a:r>
              <a:rPr lang="zh-CN"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执行中如有困难与问题，请及时反馈我部财务司。</a:t>
            </a:r>
            <a:endParaRPr lang="zh-CN" altLang="zh-CN" b="1" kern="100" dirty="0">
              <a:latin typeface="Calibri" panose="020F0502020204030204" pitchFamily="34" charset="0"/>
              <a:ea typeface="宋体" panose="02010600030101010101" pitchFamily="2" charset="-122"/>
              <a:cs typeface="Times New Roman" panose="02020603050405020304" pitchFamily="18" charset="0"/>
            </a:endParaRPr>
          </a:p>
          <a:p>
            <a:pPr indent="304800" algn="ctr">
              <a:spcBef>
                <a:spcPts val="1125"/>
              </a:spcBef>
              <a:spcAft>
                <a:spcPts val="1125"/>
              </a:spcAft>
            </a:pPr>
            <a:r>
              <a:rPr lang="en-US"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                                  </a:t>
            </a:r>
            <a:r>
              <a:rPr lang="zh-CN"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教育部办公厅</a:t>
            </a:r>
            <a:r>
              <a:rPr lang="en-US"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            </a:t>
            </a:r>
            <a:r>
              <a:rPr lang="en-US" altLang="zh-CN" sz="2400" b="1" kern="0" dirty="0">
                <a:solidFill>
                  <a:srgbClr val="323232"/>
                </a:solidFill>
                <a:latin typeface="宋体" panose="02010600030101010101" pitchFamily="2" charset="-122"/>
                <a:ea typeface="宋体" panose="02010600030101010101" pitchFamily="2" charset="-122"/>
                <a:cs typeface="宋体" panose="02010600030101010101" pitchFamily="2" charset="-122"/>
              </a:rPr>
              <a:t>2016</a:t>
            </a:r>
            <a:r>
              <a:rPr lang="zh-CN"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年</a:t>
            </a:r>
            <a:r>
              <a:rPr lang="en-US"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4</a:t>
            </a:r>
            <a:r>
              <a:rPr lang="zh-CN"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月</a:t>
            </a:r>
            <a:r>
              <a:rPr lang="en-US"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20</a:t>
            </a:r>
            <a:r>
              <a:rPr lang="zh-CN"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日</a:t>
            </a:r>
            <a:endParaRPr lang="zh-CN" altLang="zh-CN"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882993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1BA478-8191-4CC7-A355-637C9332E584}"/>
              </a:ext>
            </a:extLst>
          </p:cNvPr>
          <p:cNvSpPr>
            <a:spLocks noGrp="1"/>
          </p:cNvSpPr>
          <p:nvPr>
            <p:ph type="title"/>
          </p:nvPr>
        </p:nvSpPr>
        <p:spPr>
          <a:xfrm>
            <a:off x="609600" y="813130"/>
            <a:ext cx="10972800" cy="513647"/>
          </a:xfrm>
        </p:spPr>
        <p:txBody>
          <a:bodyPr>
            <a:noAutofit/>
          </a:bodyPr>
          <a:lstStyle/>
          <a:p>
            <a:r>
              <a:rPr lang="zh-CN" altLang="zh-CN" sz="28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《教育部直属高校经济活动内部控制指南（试行）》</a:t>
            </a:r>
            <a:endParaRPr lang="zh-CN" altLang="en-US" sz="3200" dirty="0"/>
          </a:p>
        </p:txBody>
      </p:sp>
      <p:sp>
        <p:nvSpPr>
          <p:cNvPr id="3" name="矩形 2">
            <a:extLst>
              <a:ext uri="{FF2B5EF4-FFF2-40B4-BE49-F238E27FC236}">
                <a16:creationId xmlns:a16="http://schemas.microsoft.com/office/drawing/2014/main" id="{E853FBBE-79A1-4ED8-8CCD-291E74DDB09D}"/>
              </a:ext>
            </a:extLst>
          </p:cNvPr>
          <p:cNvSpPr/>
          <p:nvPr/>
        </p:nvSpPr>
        <p:spPr>
          <a:xfrm>
            <a:off x="349624" y="1479176"/>
            <a:ext cx="11100715" cy="6629507"/>
          </a:xfrm>
          <a:prstGeom prst="rect">
            <a:avLst/>
          </a:prstGeom>
        </p:spPr>
        <p:txBody>
          <a:bodyPr wrap="square">
            <a:spAutoFit/>
          </a:bodyPr>
          <a:lstStyle/>
          <a:p>
            <a:pPr indent="304800">
              <a:lnSpc>
                <a:spcPct val="150000"/>
              </a:lnSpc>
            </a:pPr>
            <a:r>
              <a:rPr lang="zh-CN" altLang="en-US" sz="2400" b="1" kern="0" dirty="0">
                <a:solidFill>
                  <a:srgbClr val="323232"/>
                </a:solidFill>
                <a:latin typeface="宋体" panose="02010600030101010101" pitchFamily="2" charset="-122"/>
                <a:ea typeface="宋体" panose="02010600030101010101" pitchFamily="2" charset="-122"/>
                <a:cs typeface="宋体" panose="02010600030101010101" pitchFamily="2" charset="-122"/>
              </a:rPr>
              <a:t>基本框架：</a:t>
            </a:r>
            <a:endParaRPr lang="en-US" altLang="zh-CN" sz="2400" b="1" kern="0" dirty="0">
              <a:solidFill>
                <a:srgbClr val="323232"/>
              </a:solidFill>
              <a:latin typeface="宋体" panose="02010600030101010101" pitchFamily="2" charset="-122"/>
              <a:ea typeface="宋体" panose="02010600030101010101" pitchFamily="2" charset="-122"/>
              <a:cs typeface="宋体" panose="02010600030101010101" pitchFamily="2" charset="-122"/>
            </a:endParaRPr>
          </a:p>
          <a:p>
            <a:pPr>
              <a:lnSpc>
                <a:spcPct val="150000"/>
              </a:lnSpc>
              <a:defRPr/>
            </a:pPr>
            <a:r>
              <a:rPr lang="zh-CN" altLang="en-US" sz="2400" b="1" dirty="0">
                <a:effectLst>
                  <a:outerShdw blurRad="38100" dist="38100" dir="2700000" algn="tl">
                    <a:srgbClr val="C0C0C0"/>
                  </a:outerShdw>
                </a:effectLst>
                <a:latin typeface="宋体" panose="02010600030101010101" pitchFamily="2" charset="-122"/>
                <a:ea typeface="宋体" panose="02010600030101010101" pitchFamily="2" charset="-122"/>
              </a:rPr>
              <a:t>  </a:t>
            </a:r>
            <a:r>
              <a:rPr lang="zh-CN" altLang="en-US" sz="2400" b="1" dirty="0">
                <a:solidFill>
                  <a:srgbClr val="FF0000"/>
                </a:solidFill>
                <a:effectLst>
                  <a:outerShdw blurRad="38100" dist="38100" dir="2700000" algn="tl">
                    <a:srgbClr val="C0C0C0"/>
                  </a:outerShdw>
                </a:effectLst>
                <a:latin typeface="宋体" panose="02010600030101010101" pitchFamily="2" charset="-122"/>
                <a:ea typeface="宋体" panose="02010600030101010101" pitchFamily="2" charset="-122"/>
              </a:rPr>
              <a:t>第一章  总则  1</a:t>
            </a:r>
            <a:r>
              <a:rPr lang="en-US" altLang="zh-CN" sz="2400" b="1" dirty="0">
                <a:solidFill>
                  <a:srgbClr val="FF0000"/>
                </a:solidFill>
                <a:effectLst>
                  <a:outerShdw blurRad="38100" dist="38100" dir="2700000" algn="tl">
                    <a:srgbClr val="C0C0C0"/>
                  </a:outerShdw>
                </a:effectLst>
                <a:latin typeface="宋体" panose="02010600030101010101" pitchFamily="2" charset="-122"/>
                <a:ea typeface="宋体" panose="02010600030101010101" pitchFamily="2" charset="-122"/>
              </a:rPr>
              <a:t>--4</a:t>
            </a:r>
            <a:r>
              <a:rPr lang="zh-CN" altLang="en-US" sz="2400" b="1" dirty="0">
                <a:solidFill>
                  <a:srgbClr val="FF0000"/>
                </a:solidFill>
                <a:effectLst>
                  <a:outerShdw blurRad="38100" dist="38100" dir="2700000" algn="tl">
                    <a:srgbClr val="C0C0C0"/>
                  </a:outerShdw>
                </a:effectLst>
                <a:latin typeface="宋体" panose="02010600030101010101" pitchFamily="2" charset="-122"/>
                <a:ea typeface="宋体" panose="02010600030101010101" pitchFamily="2" charset="-122"/>
              </a:rPr>
              <a:t>条</a:t>
            </a:r>
            <a:endParaRPr lang="en-US" altLang="zh-CN" sz="2400" b="1" dirty="0">
              <a:solidFill>
                <a:srgbClr val="FF0000"/>
              </a:solidFill>
              <a:effectLst>
                <a:outerShdw blurRad="38100" dist="38100" dir="2700000" algn="tl">
                  <a:srgbClr val="C0C0C0"/>
                </a:outerShdw>
              </a:effectLst>
              <a:latin typeface="宋体" panose="02010600030101010101" pitchFamily="2" charset="-122"/>
              <a:ea typeface="宋体" panose="02010600030101010101" pitchFamily="2" charset="-122"/>
            </a:endParaRPr>
          </a:p>
          <a:p>
            <a:pPr>
              <a:lnSpc>
                <a:spcPct val="150000"/>
              </a:lnSpc>
              <a:defRPr/>
            </a:pPr>
            <a:r>
              <a:rPr lang="zh-CN" altLang="en-US" sz="2400" dirty="0">
                <a:effectLst>
                  <a:outerShdw blurRad="38100" dist="38100" dir="2700000" algn="tl">
                    <a:srgbClr val="C0C0C0"/>
                  </a:outerShdw>
                </a:effectLst>
                <a:latin typeface="宋体" panose="02010600030101010101" pitchFamily="2" charset="-122"/>
                <a:ea typeface="宋体" panose="02010600030101010101" pitchFamily="2" charset="-122"/>
              </a:rPr>
              <a:t> </a:t>
            </a:r>
            <a:r>
              <a:rPr lang="zh-CN" altLang="en-US" sz="2400" b="1" dirty="0">
                <a:effectLst>
                  <a:outerShdw blurRad="38100" dist="38100" dir="2700000" algn="tl">
                    <a:srgbClr val="C0C0C0"/>
                  </a:outerShdw>
                </a:effectLst>
                <a:latin typeface="宋体" panose="02010600030101010101" pitchFamily="2" charset="-122"/>
                <a:ea typeface="宋体" panose="02010600030101010101" pitchFamily="2" charset="-122"/>
              </a:rPr>
              <a:t>侧重回答：</a:t>
            </a:r>
            <a:r>
              <a:rPr lang="zh-CN" altLang="en-US" sz="2400" b="1" dirty="0">
                <a:latin typeface="宋体" panose="02010600030101010101" pitchFamily="2" charset="-122"/>
                <a:ea typeface="宋体" panose="02010600030101010101" pitchFamily="2" charset="-122"/>
              </a:rPr>
              <a:t> 概念和目标、建设的指导思想，内部控制在高校工作中的地位，以及建设原则</a:t>
            </a:r>
          </a:p>
          <a:p>
            <a:pPr indent="304800">
              <a:lnSpc>
                <a:spcPct val="150000"/>
              </a:lnSpc>
            </a:pPr>
            <a:r>
              <a:rPr lang="zh-CN" altLang="zh-CN" sz="2400" b="1" dirty="0">
                <a:solidFill>
                  <a:srgbClr val="FF0000"/>
                </a:solidFill>
                <a:latin typeface="宋体" panose="02010600030101010101" pitchFamily="2" charset="-122"/>
                <a:ea typeface="宋体" panose="02010600030101010101" pitchFamily="2" charset="-122"/>
              </a:rPr>
              <a:t>第二章 组织架构</a:t>
            </a:r>
            <a:r>
              <a:rPr lang="en-US" altLang="zh-CN" sz="2400" b="1" dirty="0">
                <a:solidFill>
                  <a:srgbClr val="FF0000"/>
                </a:solidFill>
                <a:latin typeface="宋体" panose="02010600030101010101" pitchFamily="2" charset="-122"/>
                <a:ea typeface="宋体" panose="02010600030101010101" pitchFamily="2" charset="-122"/>
              </a:rPr>
              <a:t>5-9</a:t>
            </a:r>
            <a:r>
              <a:rPr lang="zh-CN" altLang="en-US" sz="2400" b="1" dirty="0">
                <a:solidFill>
                  <a:srgbClr val="FF0000"/>
                </a:solidFill>
                <a:latin typeface="宋体" panose="02010600030101010101" pitchFamily="2" charset="-122"/>
                <a:ea typeface="宋体" panose="02010600030101010101" pitchFamily="2" charset="-122"/>
              </a:rPr>
              <a:t>条</a:t>
            </a:r>
            <a:endParaRPr lang="en-US" altLang="zh-CN" sz="2400" b="1" dirty="0">
              <a:solidFill>
                <a:srgbClr val="FF0000"/>
              </a:solidFill>
              <a:latin typeface="宋体" panose="02010600030101010101" pitchFamily="2" charset="-122"/>
              <a:ea typeface="宋体" panose="02010600030101010101" pitchFamily="2" charset="-122"/>
            </a:endParaRPr>
          </a:p>
          <a:p>
            <a:pPr indent="304800">
              <a:lnSpc>
                <a:spcPct val="150000"/>
              </a:lnSpc>
            </a:pPr>
            <a:r>
              <a:rPr lang="zh-CN" altLang="en-US" sz="2400" b="1" dirty="0">
                <a:effectLst>
                  <a:outerShdw blurRad="38100" dist="38100" dir="2700000" algn="tl">
                    <a:srgbClr val="C0C0C0"/>
                  </a:outerShdw>
                </a:effectLst>
                <a:latin typeface="宋体" panose="02010600030101010101" pitchFamily="2" charset="-122"/>
                <a:ea typeface="宋体" panose="02010600030101010101" pitchFamily="2" charset="-122"/>
              </a:rPr>
              <a:t>侧重回答：校领导在内控建设中的作用，内部控制建设职能部门（含牵头单位，  监督检查工作小组，各部门的职责）的设置</a:t>
            </a:r>
            <a:endParaRPr lang="en-US" altLang="zh-CN" sz="2400" b="1" dirty="0">
              <a:effectLst>
                <a:outerShdw blurRad="38100" dist="38100" dir="2700000" algn="tl">
                  <a:srgbClr val="C0C0C0"/>
                </a:outerShdw>
              </a:effectLst>
              <a:latin typeface="宋体" panose="02010600030101010101" pitchFamily="2" charset="-122"/>
              <a:ea typeface="宋体" panose="02010600030101010101" pitchFamily="2" charset="-122"/>
            </a:endParaRPr>
          </a:p>
          <a:p>
            <a:pPr indent="304800">
              <a:lnSpc>
                <a:spcPct val="150000"/>
              </a:lnSpc>
            </a:pPr>
            <a:r>
              <a:rPr lang="zh-CN" altLang="en-US" sz="2400" b="1" dirty="0">
                <a:solidFill>
                  <a:srgbClr val="FF0000"/>
                </a:solidFill>
                <a:effectLst>
                  <a:outerShdw blurRad="38100" dist="38100" dir="2700000" algn="tl">
                    <a:srgbClr val="C0C0C0"/>
                  </a:outerShdw>
                </a:effectLst>
                <a:latin typeface="宋体" panose="02010600030101010101" pitchFamily="2" charset="-122"/>
                <a:ea typeface="宋体" panose="02010600030101010101" pitchFamily="2" charset="-122"/>
              </a:rPr>
              <a:t>第三章 </a:t>
            </a:r>
            <a:r>
              <a:rPr lang="zh-CN" altLang="zh-CN" sz="2400" b="1" dirty="0">
                <a:solidFill>
                  <a:srgbClr val="FF0000"/>
                </a:solidFill>
                <a:latin typeface="宋体" panose="02010600030101010101" pitchFamily="2" charset="-122"/>
                <a:ea typeface="宋体" panose="02010600030101010101" pitchFamily="2" charset="-122"/>
              </a:rPr>
              <a:t>建设任务</a:t>
            </a:r>
            <a:r>
              <a:rPr lang="en-US" altLang="zh-CN" sz="2400" b="1" dirty="0">
                <a:solidFill>
                  <a:srgbClr val="FF0000"/>
                </a:solidFill>
                <a:latin typeface="宋体" panose="02010600030101010101" pitchFamily="2" charset="-122"/>
                <a:ea typeface="宋体" panose="02010600030101010101" pitchFamily="2" charset="-122"/>
              </a:rPr>
              <a:t> 10-14</a:t>
            </a:r>
            <a:r>
              <a:rPr lang="zh-CN" altLang="en-US" sz="2400" b="1" dirty="0">
                <a:solidFill>
                  <a:srgbClr val="FF0000"/>
                </a:solidFill>
                <a:latin typeface="宋体" panose="02010600030101010101" pitchFamily="2" charset="-122"/>
                <a:ea typeface="宋体" panose="02010600030101010101" pitchFamily="2" charset="-122"/>
              </a:rPr>
              <a:t>条</a:t>
            </a:r>
            <a:endParaRPr lang="en-US" altLang="zh-CN" sz="2400" b="1" dirty="0">
              <a:solidFill>
                <a:srgbClr val="FF0000"/>
              </a:solidFill>
              <a:latin typeface="宋体" panose="02010600030101010101" pitchFamily="2" charset="-122"/>
              <a:ea typeface="宋体" panose="02010600030101010101" pitchFamily="2" charset="-122"/>
            </a:endParaRPr>
          </a:p>
          <a:p>
            <a:pPr indent="304800">
              <a:lnSpc>
                <a:spcPct val="150000"/>
              </a:lnSpc>
            </a:pPr>
            <a:r>
              <a:rPr lang="zh-CN" altLang="en-US" sz="2400" b="1" dirty="0">
                <a:latin typeface="宋体" panose="02010600030101010101" pitchFamily="2" charset="-122"/>
                <a:ea typeface="宋体" panose="02010600030101010101" pitchFamily="2" charset="-122"/>
              </a:rPr>
              <a:t>附件：高校</a:t>
            </a:r>
            <a:r>
              <a:rPr lang="zh-CN" altLang="zh-CN" sz="2400" b="1" dirty="0">
                <a:latin typeface="宋体" panose="02010600030101010101" pitchFamily="2" charset="-122"/>
                <a:ea typeface="宋体" panose="02010600030101010101" pitchFamily="2" charset="-122"/>
              </a:rPr>
              <a:t>内部控制应用指南</a:t>
            </a:r>
            <a:endParaRPr lang="zh-CN" altLang="zh-CN" sz="2400" dirty="0">
              <a:latin typeface="宋体" panose="02010600030101010101" pitchFamily="2" charset="-122"/>
              <a:ea typeface="宋体" panose="02010600030101010101" pitchFamily="2" charset="-122"/>
            </a:endParaRPr>
          </a:p>
          <a:p>
            <a:pPr indent="304800">
              <a:lnSpc>
                <a:spcPct val="120000"/>
              </a:lnSpc>
            </a:pPr>
            <a:endParaRPr lang="zh-CN" altLang="zh-CN" dirty="0"/>
          </a:p>
          <a:p>
            <a:pPr indent="304800">
              <a:lnSpc>
                <a:spcPct val="120000"/>
              </a:lnSpc>
            </a:pPr>
            <a:endParaRPr lang="zh-CN" altLang="zh-CN" dirty="0"/>
          </a:p>
          <a:p>
            <a:pPr indent="304800">
              <a:lnSpc>
                <a:spcPct val="120000"/>
              </a:lnSpc>
            </a:pPr>
            <a:endParaRPr lang="en-US"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endParaRPr>
          </a:p>
          <a:p>
            <a:pPr indent="304800">
              <a:lnSpc>
                <a:spcPct val="120000"/>
              </a:lnSpc>
            </a:pPr>
            <a:endParaRPr lang="en-US"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1994190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1BA478-8191-4CC7-A355-637C9332E584}"/>
              </a:ext>
            </a:extLst>
          </p:cNvPr>
          <p:cNvSpPr>
            <a:spLocks noGrp="1"/>
          </p:cNvSpPr>
          <p:nvPr>
            <p:ph type="title"/>
          </p:nvPr>
        </p:nvSpPr>
        <p:spPr>
          <a:xfrm>
            <a:off x="609600" y="813130"/>
            <a:ext cx="10972800" cy="513647"/>
          </a:xfrm>
        </p:spPr>
        <p:txBody>
          <a:bodyPr>
            <a:noAutofit/>
          </a:bodyPr>
          <a:lstStyle/>
          <a:p>
            <a:r>
              <a:rPr lang="zh-CN" altLang="zh-CN" sz="28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《教育部直属高校经济活动内部控制指南（试行）》</a:t>
            </a:r>
            <a:endParaRPr lang="zh-CN" altLang="en-US" sz="3200" dirty="0"/>
          </a:p>
        </p:txBody>
      </p:sp>
      <p:sp>
        <p:nvSpPr>
          <p:cNvPr id="3" name="矩形 2">
            <a:extLst>
              <a:ext uri="{FF2B5EF4-FFF2-40B4-BE49-F238E27FC236}">
                <a16:creationId xmlns:a16="http://schemas.microsoft.com/office/drawing/2014/main" id="{E853FBBE-79A1-4ED8-8CCD-291E74DDB09D}"/>
              </a:ext>
            </a:extLst>
          </p:cNvPr>
          <p:cNvSpPr/>
          <p:nvPr/>
        </p:nvSpPr>
        <p:spPr>
          <a:xfrm>
            <a:off x="349624" y="1479176"/>
            <a:ext cx="11100715" cy="1865126"/>
          </a:xfrm>
          <a:prstGeom prst="rect">
            <a:avLst/>
          </a:prstGeom>
        </p:spPr>
        <p:txBody>
          <a:bodyPr wrap="square">
            <a:spAutoFit/>
          </a:bodyPr>
          <a:lstStyle/>
          <a:p>
            <a:pPr indent="304800">
              <a:lnSpc>
                <a:spcPct val="120000"/>
              </a:lnSpc>
            </a:pPr>
            <a:r>
              <a:rPr lang="zh-CN"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第一条</a:t>
            </a:r>
            <a:r>
              <a:rPr lang="en-US" altLang="zh-CN" sz="2400" b="1" kern="0" dirty="0">
                <a:solidFill>
                  <a:srgbClr val="323232"/>
                </a:solidFill>
                <a:latin typeface="宋体" panose="02010600030101010101" pitchFamily="2" charset="-122"/>
                <a:ea typeface="宋体" panose="02010600030101010101" pitchFamily="2" charset="-122"/>
                <a:cs typeface="宋体" panose="02010600030101010101" pitchFamily="2" charset="-122"/>
              </a:rPr>
              <a:t> </a:t>
            </a:r>
            <a:r>
              <a:rPr lang="zh-CN"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高校内部控制是指学校为实现办学目标，通过</a:t>
            </a:r>
            <a:r>
              <a:rPr lang="zh-CN" altLang="zh-CN" sz="24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制定制度、实施措施和执行程序，对</a:t>
            </a:r>
            <a:r>
              <a:rPr lang="zh-CN" altLang="zh-CN" sz="2400" b="1" kern="0" dirty="0">
                <a:solidFill>
                  <a:srgbClr val="FF0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宋体" panose="02010600030101010101" pitchFamily="2" charset="-122"/>
              </a:rPr>
              <a:t>经济活动</a:t>
            </a:r>
            <a:r>
              <a:rPr lang="zh-CN" altLang="zh-CN" sz="24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的风险进行防范和管控。</a:t>
            </a:r>
            <a:r>
              <a:rPr lang="zh-CN"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高校内部控制的目标主要包括：保证学校经济活动合法合规、资产安全和使用有效、财务信息真实完整，有效防范舞弊和预防腐败，提高资源配置和使用效益。</a:t>
            </a:r>
            <a:endParaRPr lang="en-US"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endParaRPr>
          </a:p>
        </p:txBody>
      </p:sp>
      <p:sp>
        <p:nvSpPr>
          <p:cNvPr id="4" name="矩形 3">
            <a:extLst>
              <a:ext uri="{FF2B5EF4-FFF2-40B4-BE49-F238E27FC236}">
                <a16:creationId xmlns:a16="http://schemas.microsoft.com/office/drawing/2014/main" id="{22A598F4-A348-4400-B96C-6E6DD0B83882}"/>
              </a:ext>
            </a:extLst>
          </p:cNvPr>
          <p:cNvSpPr/>
          <p:nvPr/>
        </p:nvSpPr>
        <p:spPr>
          <a:xfrm>
            <a:off x="429523" y="3737872"/>
            <a:ext cx="5076433" cy="2751522"/>
          </a:xfrm>
          <a:prstGeom prst="rect">
            <a:avLst/>
          </a:prstGeom>
        </p:spPr>
        <p:txBody>
          <a:bodyPr wrap="square">
            <a:spAutoFit/>
          </a:bodyPr>
          <a:lstStyle/>
          <a:p>
            <a:pPr>
              <a:lnSpc>
                <a:spcPct val="120000"/>
              </a:lnSpc>
            </a:pPr>
            <a:r>
              <a:rPr lang="zh-CN" altLang="zh-CN" b="1" dirty="0">
                <a:solidFill>
                  <a:srgbClr val="FF0000"/>
                </a:solidFill>
              </a:rPr>
              <a:t>高校科研项目管理</a:t>
            </a:r>
            <a:r>
              <a:rPr lang="zh-CN" altLang="en-US" b="1" dirty="0">
                <a:solidFill>
                  <a:srgbClr val="FF0000"/>
                </a:solidFill>
              </a:rPr>
              <a:t>的</a:t>
            </a:r>
            <a:r>
              <a:rPr lang="zh-CN" altLang="zh-CN" b="1" dirty="0">
                <a:solidFill>
                  <a:srgbClr val="FF0000"/>
                </a:solidFill>
              </a:rPr>
              <a:t>风险：</a:t>
            </a:r>
          </a:p>
          <a:p>
            <a:pPr lvl="1">
              <a:lnSpc>
                <a:spcPct val="120000"/>
              </a:lnSpc>
            </a:pPr>
            <a:r>
              <a:rPr lang="zh-CN" altLang="en-US" b="1" dirty="0"/>
              <a:t>制度风险：</a:t>
            </a:r>
            <a:r>
              <a:rPr lang="zh-CN" altLang="zh-CN" b="1" dirty="0"/>
              <a:t>管理制度不健全，责任落实不到位，管理混乱，可能导致科研项目经费流失，或被滥用、挪用的风险。</a:t>
            </a:r>
          </a:p>
          <a:p>
            <a:pPr lvl="1">
              <a:lnSpc>
                <a:spcPct val="120000"/>
              </a:lnSpc>
            </a:pPr>
            <a:r>
              <a:rPr lang="zh-CN" altLang="en-US" b="1" dirty="0"/>
              <a:t>立项论证风险：</a:t>
            </a:r>
            <a:r>
              <a:rPr lang="zh-CN" altLang="zh-CN" b="1" dirty="0"/>
              <a:t>申报立项论证不充分，项目重复申报立项，可能造成项目无法完成，形成资金浪费。</a:t>
            </a:r>
          </a:p>
          <a:p>
            <a:pPr lvl="1">
              <a:lnSpc>
                <a:spcPct val="120000"/>
              </a:lnSpc>
            </a:pPr>
            <a:r>
              <a:rPr lang="en-US" altLang="zh-CN" b="1" dirty="0"/>
              <a:t>……</a:t>
            </a:r>
            <a:endParaRPr lang="zh-CN" altLang="zh-CN" b="1" dirty="0"/>
          </a:p>
        </p:txBody>
      </p:sp>
      <p:sp>
        <p:nvSpPr>
          <p:cNvPr id="5" name="矩形 4">
            <a:extLst>
              <a:ext uri="{FF2B5EF4-FFF2-40B4-BE49-F238E27FC236}">
                <a16:creationId xmlns:a16="http://schemas.microsoft.com/office/drawing/2014/main" id="{610DCF08-6BAF-4200-9B54-B8DDF5145D7F}"/>
              </a:ext>
            </a:extLst>
          </p:cNvPr>
          <p:cNvSpPr/>
          <p:nvPr/>
        </p:nvSpPr>
        <p:spPr>
          <a:xfrm>
            <a:off x="5719482" y="3774805"/>
            <a:ext cx="5862918" cy="2677656"/>
          </a:xfrm>
          <a:prstGeom prst="rect">
            <a:avLst/>
          </a:prstGeom>
        </p:spPr>
        <p:txBody>
          <a:bodyPr wrap="square">
            <a:spAutoFit/>
          </a:bodyPr>
          <a:lstStyle/>
          <a:p>
            <a:r>
              <a:rPr lang="zh-CN" altLang="zh-CN" b="1" dirty="0">
                <a:solidFill>
                  <a:srgbClr val="FF0000"/>
                </a:solidFill>
              </a:rPr>
              <a:t>工程项目</a:t>
            </a:r>
            <a:r>
              <a:rPr lang="zh-CN" altLang="en-US" b="1" dirty="0">
                <a:solidFill>
                  <a:srgbClr val="FF0000"/>
                </a:solidFill>
              </a:rPr>
              <a:t>的</a:t>
            </a:r>
            <a:r>
              <a:rPr lang="zh-CN" altLang="zh-CN" b="1" dirty="0">
                <a:solidFill>
                  <a:srgbClr val="FF0000"/>
                </a:solidFill>
              </a:rPr>
              <a:t>风险：</a:t>
            </a:r>
          </a:p>
          <a:p>
            <a:r>
              <a:rPr lang="zh-CN" altLang="zh-CN" b="1" dirty="0"/>
              <a:t>（一） 校园建设总体规划、整体修建性规划未获批，立项缺乏可行性研究或者可行性研究流于形式，工程项目仓促上马，可能导致工程项目更改、失败或难以实现预期目标和效益。</a:t>
            </a:r>
          </a:p>
          <a:p>
            <a:r>
              <a:rPr lang="zh-CN" altLang="zh-CN" b="1" dirty="0"/>
              <a:t>（二） 工程项目设计方案不合理，技术方案未能有效落实，施工图不够准确、完整，概预算脱离实际，可能导致工程项目质量存在隐患</a:t>
            </a:r>
            <a:r>
              <a:rPr lang="en-US" altLang="zh-CN" b="1" dirty="0"/>
              <a:t>,</a:t>
            </a:r>
            <a:r>
              <a:rPr lang="zh-CN" altLang="zh-CN" b="1" dirty="0"/>
              <a:t>投资失控。</a:t>
            </a:r>
          </a:p>
          <a:p>
            <a:r>
              <a:rPr lang="en-US"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a:t>
            </a:r>
          </a:p>
        </p:txBody>
      </p:sp>
      <p:sp>
        <p:nvSpPr>
          <p:cNvPr id="6" name="矩形 5">
            <a:extLst>
              <a:ext uri="{FF2B5EF4-FFF2-40B4-BE49-F238E27FC236}">
                <a16:creationId xmlns:a16="http://schemas.microsoft.com/office/drawing/2014/main" id="{336C98BC-5C2F-482C-8684-680A0EDBCE15}"/>
              </a:ext>
            </a:extLst>
          </p:cNvPr>
          <p:cNvSpPr/>
          <p:nvPr/>
        </p:nvSpPr>
        <p:spPr>
          <a:xfrm>
            <a:off x="384426" y="3429000"/>
            <a:ext cx="3557259" cy="308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强调：</a:t>
            </a:r>
            <a:r>
              <a:rPr lang="zh-CN" altLang="en-US" b="1" dirty="0">
                <a:sym typeface="Wingdings" panose="05000000000000000000" pitchFamily="2" charset="2"/>
              </a:rPr>
              <a:t>（</a:t>
            </a:r>
            <a:r>
              <a:rPr lang="en-US" altLang="zh-CN" b="1" dirty="0">
                <a:sym typeface="Wingdings" panose="05000000000000000000" pitchFamily="2" charset="2"/>
              </a:rPr>
              <a:t>1</a:t>
            </a:r>
            <a:r>
              <a:rPr lang="zh-CN" altLang="en-US" b="1" dirty="0">
                <a:sym typeface="Wingdings" panose="05000000000000000000" pitchFamily="2" charset="2"/>
              </a:rPr>
              <a:t>）</a:t>
            </a:r>
            <a:r>
              <a:rPr lang="zh-CN" altLang="en-US" b="1" dirty="0"/>
              <a:t>风险的概念</a:t>
            </a:r>
          </a:p>
        </p:txBody>
      </p:sp>
    </p:spTree>
    <p:extLst>
      <p:ext uri="{BB962C8B-B14F-4D97-AF65-F5344CB8AC3E}">
        <p14:creationId xmlns:p14="http://schemas.microsoft.com/office/powerpoint/2010/main" val="2130655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1BA478-8191-4CC7-A355-637C9332E584}"/>
              </a:ext>
            </a:extLst>
          </p:cNvPr>
          <p:cNvSpPr>
            <a:spLocks noGrp="1"/>
          </p:cNvSpPr>
          <p:nvPr>
            <p:ph type="title"/>
          </p:nvPr>
        </p:nvSpPr>
        <p:spPr>
          <a:xfrm>
            <a:off x="609600" y="813130"/>
            <a:ext cx="10972800" cy="513647"/>
          </a:xfrm>
        </p:spPr>
        <p:txBody>
          <a:bodyPr>
            <a:noAutofit/>
          </a:bodyPr>
          <a:lstStyle/>
          <a:p>
            <a:r>
              <a:rPr lang="zh-CN" altLang="zh-CN" sz="28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《教育部直属高校经济活动内部控制指南（试行）》</a:t>
            </a:r>
            <a:endParaRPr lang="zh-CN" altLang="en-US" sz="3200" dirty="0"/>
          </a:p>
        </p:txBody>
      </p:sp>
      <p:sp>
        <p:nvSpPr>
          <p:cNvPr id="3" name="矩形 2">
            <a:extLst>
              <a:ext uri="{FF2B5EF4-FFF2-40B4-BE49-F238E27FC236}">
                <a16:creationId xmlns:a16="http://schemas.microsoft.com/office/drawing/2014/main" id="{E853FBBE-79A1-4ED8-8CCD-291E74DDB09D}"/>
              </a:ext>
            </a:extLst>
          </p:cNvPr>
          <p:cNvSpPr/>
          <p:nvPr/>
        </p:nvSpPr>
        <p:spPr>
          <a:xfrm>
            <a:off x="349624" y="1479176"/>
            <a:ext cx="11100715" cy="1865126"/>
          </a:xfrm>
          <a:prstGeom prst="rect">
            <a:avLst/>
          </a:prstGeom>
        </p:spPr>
        <p:txBody>
          <a:bodyPr wrap="square">
            <a:spAutoFit/>
          </a:bodyPr>
          <a:lstStyle/>
          <a:p>
            <a:pPr indent="304800">
              <a:lnSpc>
                <a:spcPct val="120000"/>
              </a:lnSpc>
            </a:pPr>
            <a:r>
              <a:rPr lang="zh-CN"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第一条</a:t>
            </a:r>
            <a:r>
              <a:rPr lang="en-US" altLang="zh-CN" sz="2400" b="1" kern="0" dirty="0">
                <a:solidFill>
                  <a:srgbClr val="323232"/>
                </a:solidFill>
                <a:latin typeface="宋体" panose="02010600030101010101" pitchFamily="2" charset="-122"/>
                <a:ea typeface="宋体" panose="02010600030101010101" pitchFamily="2" charset="-122"/>
                <a:cs typeface="宋体" panose="02010600030101010101" pitchFamily="2" charset="-122"/>
              </a:rPr>
              <a:t> </a:t>
            </a:r>
            <a:r>
              <a:rPr lang="zh-CN"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高校内部控制是指学校为实现办学目标，通过</a:t>
            </a:r>
            <a:r>
              <a:rPr lang="zh-CN" altLang="zh-CN" sz="24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制定制度、实施措施和执行程序，对</a:t>
            </a:r>
            <a:r>
              <a:rPr lang="zh-CN" altLang="zh-CN" sz="2400" b="1" kern="0" dirty="0">
                <a:solidFill>
                  <a:srgbClr val="FF0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宋体" panose="02010600030101010101" pitchFamily="2" charset="-122"/>
              </a:rPr>
              <a:t>经济活动</a:t>
            </a:r>
            <a:r>
              <a:rPr lang="zh-CN" altLang="zh-CN" sz="24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的风险进行防范和管控。</a:t>
            </a:r>
            <a:r>
              <a:rPr lang="zh-CN"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高校内部控制的目标主要包括：保证学校经济活动合法合规、资产安全和使用有效、财务信息真实完整，有效防范舞弊和预防腐败，提高资源配置和使用效益。</a:t>
            </a:r>
            <a:endParaRPr lang="en-US" altLang="zh-CN" sz="2400" b="1" kern="0" dirty="0">
              <a:solidFill>
                <a:srgbClr val="323232"/>
              </a:solidFill>
              <a:latin typeface="Calibri" panose="020F0502020204030204" pitchFamily="34" charset="0"/>
              <a:ea typeface="宋体" panose="02010600030101010101" pitchFamily="2" charset="-122"/>
              <a:cs typeface="宋体" panose="02010600030101010101" pitchFamily="2" charset="-122"/>
            </a:endParaRPr>
          </a:p>
        </p:txBody>
      </p:sp>
      <p:sp>
        <p:nvSpPr>
          <p:cNvPr id="6" name="矩形 5">
            <a:extLst>
              <a:ext uri="{FF2B5EF4-FFF2-40B4-BE49-F238E27FC236}">
                <a16:creationId xmlns:a16="http://schemas.microsoft.com/office/drawing/2014/main" id="{336C98BC-5C2F-482C-8684-680A0EDBCE15}"/>
              </a:ext>
            </a:extLst>
          </p:cNvPr>
          <p:cNvSpPr/>
          <p:nvPr/>
        </p:nvSpPr>
        <p:spPr>
          <a:xfrm>
            <a:off x="439844" y="3650673"/>
            <a:ext cx="3485529" cy="308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强调：</a:t>
            </a:r>
            <a:r>
              <a:rPr lang="zh-CN" altLang="en-US" dirty="0">
                <a:sym typeface="Wingdings" panose="05000000000000000000" pitchFamily="2" charset="2"/>
              </a:rPr>
              <a:t>（</a:t>
            </a:r>
            <a:r>
              <a:rPr lang="en-US" altLang="zh-CN" dirty="0">
                <a:sym typeface="Wingdings" panose="05000000000000000000" pitchFamily="2" charset="2"/>
              </a:rPr>
              <a:t>2</a:t>
            </a:r>
            <a:r>
              <a:rPr lang="zh-CN" altLang="en-US" dirty="0">
                <a:sym typeface="Wingdings" panose="05000000000000000000" pitchFamily="2" charset="2"/>
              </a:rPr>
              <a:t>）</a:t>
            </a:r>
            <a:r>
              <a:rPr lang="zh-CN" altLang="en-US" dirty="0"/>
              <a:t>经济活动</a:t>
            </a:r>
          </a:p>
        </p:txBody>
      </p:sp>
      <p:sp>
        <p:nvSpPr>
          <p:cNvPr id="7" name="矩形 6">
            <a:extLst>
              <a:ext uri="{FF2B5EF4-FFF2-40B4-BE49-F238E27FC236}">
                <a16:creationId xmlns:a16="http://schemas.microsoft.com/office/drawing/2014/main" id="{93A5DB82-7644-4BC5-8920-0D1851410C76}"/>
              </a:ext>
            </a:extLst>
          </p:cNvPr>
          <p:cNvSpPr/>
          <p:nvPr/>
        </p:nvSpPr>
        <p:spPr>
          <a:xfrm>
            <a:off x="349625" y="4334363"/>
            <a:ext cx="11499234" cy="1754326"/>
          </a:xfrm>
          <a:prstGeom prst="rect">
            <a:avLst/>
          </a:prstGeom>
        </p:spPr>
        <p:txBody>
          <a:bodyPr wrap="square">
            <a:spAutoFit/>
          </a:bodyPr>
          <a:lstStyle/>
          <a:p>
            <a:pPr lvl="1">
              <a:lnSpc>
                <a:spcPct val="150000"/>
              </a:lnSpc>
            </a:pPr>
            <a:r>
              <a:rPr lang="zh-CN" altLang="en-US" sz="2400" b="1" dirty="0">
                <a:solidFill>
                  <a:srgbClr val="FF0000"/>
                </a:solidFill>
                <a:latin typeface="黑体" panose="02010609060101010101" pitchFamily="49" charset="-122"/>
                <a:ea typeface="黑体" panose="02010609060101010101" pitchFamily="49" charset="-122"/>
              </a:rPr>
              <a:t>控制客体</a:t>
            </a:r>
            <a:r>
              <a:rPr lang="en-US" altLang="zh-CN" sz="2400" b="1" dirty="0">
                <a:latin typeface="黑体" panose="02010609060101010101" pitchFamily="49" charset="-122"/>
                <a:ea typeface="黑体" panose="02010609060101010101" pitchFamily="49" charset="-122"/>
              </a:rPr>
              <a:t>---</a:t>
            </a:r>
            <a:r>
              <a:rPr lang="en-US" altLang="zh-CN" sz="2400" b="1" dirty="0" err="1">
                <a:latin typeface="黑体" panose="02010609060101010101" pitchFamily="49" charset="-122"/>
                <a:ea typeface="黑体" panose="02010609060101010101" pitchFamily="49" charset="-122"/>
              </a:rPr>
              <a:t>经济活动</a:t>
            </a:r>
            <a:r>
              <a:rPr lang="zh-CN" altLang="en-US"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sym typeface="Arial" panose="020B0604020202020204" pitchFamily="34" charset="0"/>
              </a:rPr>
              <a:t>√</a:t>
            </a:r>
            <a:r>
              <a:rPr lang="zh-CN" altLang="en-US" sz="2400" b="1" dirty="0">
                <a:latin typeface="黑体" panose="02010609060101010101" pitchFamily="49" charset="-122"/>
                <a:ea typeface="黑体" panose="02010609060101010101" pitchFamily="49" charset="-122"/>
              </a:rPr>
              <a:t>）</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与资金的支付相关的业务，教助学金，科研经费的开支，采购业务等</a:t>
            </a:r>
            <a:endParaRPr lang="en-US" altLang="zh-CN" sz="2400" b="1" dirty="0">
              <a:latin typeface="黑体" panose="02010609060101010101" pitchFamily="49" charset="-122"/>
              <a:ea typeface="黑体" panose="02010609060101010101" pitchFamily="49" charset="-122"/>
            </a:endParaRPr>
          </a:p>
          <a:p>
            <a:pPr lvl="1">
              <a:lnSpc>
                <a:spcPct val="150000"/>
              </a:lnSpc>
            </a:pPr>
            <a:r>
              <a:rPr lang="zh-CN" altLang="en-US" sz="2400" b="1" dirty="0">
                <a:solidFill>
                  <a:srgbClr val="FF0000"/>
                </a:solidFill>
                <a:latin typeface="黑体" panose="02010609060101010101" pitchFamily="49" charset="-122"/>
                <a:ea typeface="黑体" panose="02010609060101010101" pitchFamily="49" charset="-122"/>
              </a:rPr>
              <a:t>非经济活动：</a:t>
            </a:r>
            <a:r>
              <a:rPr lang="zh-CN" altLang="en-US" sz="2400" b="1" dirty="0">
                <a:latin typeface="黑体" panose="02010609060101010101" pitchFamily="49" charset="-122"/>
                <a:ea typeface="黑体" panose="02010609060101010101" pitchFamily="49" charset="-122"/>
                <a:sym typeface="Arial" panose="020B0604020202020204" pitchFamily="34" charset="0"/>
              </a:rPr>
              <a:t>专业活动，如教学工作、具体的科研工作，纯粹的招生工作等等</a:t>
            </a:r>
            <a:endParaRPr lang="en-US" altLang="zh-CN" sz="24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922761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1BA478-8191-4CC7-A355-637C9332E584}"/>
              </a:ext>
            </a:extLst>
          </p:cNvPr>
          <p:cNvSpPr>
            <a:spLocks noGrp="1"/>
          </p:cNvSpPr>
          <p:nvPr>
            <p:ph type="title"/>
          </p:nvPr>
        </p:nvSpPr>
        <p:spPr>
          <a:xfrm>
            <a:off x="609600" y="813130"/>
            <a:ext cx="10972800" cy="513647"/>
          </a:xfrm>
        </p:spPr>
        <p:txBody>
          <a:bodyPr>
            <a:noAutofit/>
          </a:bodyPr>
          <a:lstStyle/>
          <a:p>
            <a:r>
              <a:rPr lang="zh-CN" altLang="zh-CN" sz="28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《教育部直属高校经济活动内部控制指南（试行）》</a:t>
            </a:r>
            <a:endParaRPr lang="zh-CN" altLang="en-US" sz="3200" dirty="0"/>
          </a:p>
        </p:txBody>
      </p:sp>
      <p:sp>
        <p:nvSpPr>
          <p:cNvPr id="3" name="矩形 2">
            <a:extLst>
              <a:ext uri="{FF2B5EF4-FFF2-40B4-BE49-F238E27FC236}">
                <a16:creationId xmlns:a16="http://schemas.microsoft.com/office/drawing/2014/main" id="{E853FBBE-79A1-4ED8-8CCD-291E74DDB09D}"/>
              </a:ext>
            </a:extLst>
          </p:cNvPr>
          <p:cNvSpPr/>
          <p:nvPr/>
        </p:nvSpPr>
        <p:spPr>
          <a:xfrm>
            <a:off x="349624" y="1479176"/>
            <a:ext cx="11100715" cy="1170705"/>
          </a:xfrm>
          <a:prstGeom prst="rect">
            <a:avLst/>
          </a:prstGeom>
        </p:spPr>
        <p:txBody>
          <a:bodyPr wrap="square">
            <a:spAutoFit/>
          </a:bodyPr>
          <a:lstStyle/>
          <a:p>
            <a:pPr indent="304800">
              <a:lnSpc>
                <a:spcPct val="120000"/>
              </a:lnSpc>
            </a:pPr>
            <a:r>
              <a:rPr lang="zh-CN" altLang="zh-CN" sz="20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第一条</a:t>
            </a:r>
            <a:r>
              <a:rPr lang="en-US" altLang="zh-CN" sz="2000" b="1" kern="0" dirty="0">
                <a:solidFill>
                  <a:srgbClr val="323232"/>
                </a:solidFill>
                <a:latin typeface="宋体" panose="02010600030101010101" pitchFamily="2" charset="-122"/>
                <a:ea typeface="宋体" panose="02010600030101010101" pitchFamily="2" charset="-122"/>
                <a:cs typeface="宋体" panose="02010600030101010101" pitchFamily="2" charset="-122"/>
              </a:rPr>
              <a:t> </a:t>
            </a:r>
            <a:r>
              <a:rPr lang="zh-CN" altLang="zh-CN" sz="20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高校内部控制是指学校为实现办学目标，通过</a:t>
            </a:r>
            <a:r>
              <a:rPr lang="zh-CN" altLang="zh-CN" sz="20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制定制度、实施措施和执行程序，对</a:t>
            </a:r>
            <a:r>
              <a:rPr lang="zh-CN" altLang="zh-CN" sz="2000" b="1" kern="0" dirty="0">
                <a:solidFill>
                  <a:srgbClr val="FF0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宋体" panose="02010600030101010101" pitchFamily="2" charset="-122"/>
              </a:rPr>
              <a:t>经济活动</a:t>
            </a:r>
            <a:r>
              <a:rPr lang="zh-CN" altLang="zh-CN" sz="20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的风险进行防范和管控。</a:t>
            </a:r>
            <a:r>
              <a:rPr lang="zh-CN" altLang="zh-CN" sz="2000" b="1" kern="0" dirty="0">
                <a:solidFill>
                  <a:srgbClr val="323232"/>
                </a:solidFill>
                <a:latin typeface="Calibri" panose="020F0502020204030204" pitchFamily="34" charset="0"/>
                <a:ea typeface="宋体" panose="02010600030101010101" pitchFamily="2" charset="-122"/>
                <a:cs typeface="宋体" panose="02010600030101010101" pitchFamily="2" charset="-122"/>
              </a:rPr>
              <a:t>高校内部控制的目标主要包括：保证学校经济活动合法合规、资产安全和使用有效、财务信息真实完整，有效防范舞弊和预防腐败，提高资源配置和使用效益。</a:t>
            </a:r>
            <a:endParaRPr lang="en-US" altLang="zh-CN" sz="2000" b="1" kern="0" dirty="0">
              <a:solidFill>
                <a:srgbClr val="323232"/>
              </a:solidFill>
              <a:latin typeface="Calibri" panose="020F0502020204030204" pitchFamily="34" charset="0"/>
              <a:ea typeface="宋体" panose="02010600030101010101" pitchFamily="2" charset="-122"/>
              <a:cs typeface="宋体" panose="02010600030101010101" pitchFamily="2" charset="-122"/>
            </a:endParaRPr>
          </a:p>
        </p:txBody>
      </p:sp>
      <p:sp>
        <p:nvSpPr>
          <p:cNvPr id="6" name="矩形 5">
            <a:extLst>
              <a:ext uri="{FF2B5EF4-FFF2-40B4-BE49-F238E27FC236}">
                <a16:creationId xmlns:a16="http://schemas.microsoft.com/office/drawing/2014/main" id="{336C98BC-5C2F-482C-8684-680A0EDBCE15}"/>
              </a:ext>
            </a:extLst>
          </p:cNvPr>
          <p:cNvSpPr/>
          <p:nvPr/>
        </p:nvSpPr>
        <p:spPr>
          <a:xfrm>
            <a:off x="449439" y="2821566"/>
            <a:ext cx="10825202" cy="5426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t>强调：</a:t>
            </a:r>
            <a:r>
              <a:rPr lang="zh-CN" altLang="en-US" sz="2000" dirty="0">
                <a:sym typeface="Wingdings" panose="05000000000000000000" pitchFamily="2" charset="2"/>
              </a:rPr>
              <a:t>（</a:t>
            </a:r>
            <a:r>
              <a:rPr lang="en-US" altLang="zh-CN" sz="2000" dirty="0">
                <a:sym typeface="Wingdings" panose="05000000000000000000" pitchFamily="2" charset="2"/>
              </a:rPr>
              <a:t>3</a:t>
            </a:r>
            <a:r>
              <a:rPr lang="zh-CN" altLang="en-US" sz="2000" dirty="0">
                <a:sym typeface="Wingdings" panose="05000000000000000000" pitchFamily="2" charset="2"/>
              </a:rPr>
              <a:t>）内控控制设计的控制手段及其控制手段的载体：</a:t>
            </a:r>
            <a:r>
              <a:rPr lang="zh-CN" altLang="zh-CN" sz="2000" b="1" kern="0" dirty="0">
                <a:solidFill>
                  <a:srgbClr val="FF0000"/>
                </a:solidFill>
                <a:latin typeface="Calibri" panose="020F0502020204030204" pitchFamily="34" charset="0"/>
                <a:ea typeface="宋体" panose="02010600030101010101" pitchFamily="2" charset="-122"/>
                <a:cs typeface="宋体" panose="02010600030101010101" pitchFamily="2" charset="-122"/>
              </a:rPr>
              <a:t>制定制度、实施措施和执行程序</a:t>
            </a:r>
            <a:endParaRPr lang="zh-CN" altLang="en-US" sz="2000" dirty="0"/>
          </a:p>
        </p:txBody>
      </p:sp>
      <p:sp>
        <p:nvSpPr>
          <p:cNvPr id="7" name="矩形 6">
            <a:extLst>
              <a:ext uri="{FF2B5EF4-FFF2-40B4-BE49-F238E27FC236}">
                <a16:creationId xmlns:a16="http://schemas.microsoft.com/office/drawing/2014/main" id="{93A5DB82-7644-4BC5-8920-0D1851410C76}"/>
              </a:ext>
            </a:extLst>
          </p:cNvPr>
          <p:cNvSpPr/>
          <p:nvPr/>
        </p:nvSpPr>
        <p:spPr>
          <a:xfrm>
            <a:off x="349625" y="4334363"/>
            <a:ext cx="11499234" cy="559769"/>
          </a:xfrm>
          <a:prstGeom prst="rect">
            <a:avLst/>
          </a:prstGeom>
        </p:spPr>
        <p:txBody>
          <a:bodyPr wrap="square">
            <a:spAutoFit/>
          </a:bodyPr>
          <a:lstStyle/>
          <a:p>
            <a:pPr lvl="1">
              <a:lnSpc>
                <a:spcPct val="150000"/>
              </a:lnSpc>
            </a:pPr>
            <a:r>
              <a:rPr lang="en-US" altLang="zh-CN" sz="2400" b="1" dirty="0">
                <a:solidFill>
                  <a:srgbClr val="FF0000"/>
                </a:solidFill>
                <a:latin typeface="黑体" panose="02010609060101010101" pitchFamily="49" charset="-122"/>
                <a:ea typeface="黑体" panose="02010609060101010101" pitchFamily="49" charset="-122"/>
              </a:rPr>
              <a:t> </a:t>
            </a:r>
            <a:endParaRPr lang="en-US" altLang="zh-CN" sz="2400" b="1" dirty="0">
              <a:latin typeface="黑体" panose="02010609060101010101" pitchFamily="49" charset="-122"/>
              <a:ea typeface="黑体" panose="02010609060101010101" pitchFamily="49" charset="-122"/>
            </a:endParaRPr>
          </a:p>
        </p:txBody>
      </p:sp>
      <p:sp>
        <p:nvSpPr>
          <p:cNvPr id="4" name="矩形 3">
            <a:extLst>
              <a:ext uri="{FF2B5EF4-FFF2-40B4-BE49-F238E27FC236}">
                <a16:creationId xmlns:a16="http://schemas.microsoft.com/office/drawing/2014/main" id="{08DECF27-285E-4E31-A509-EC97AA55E85C}"/>
              </a:ext>
            </a:extLst>
          </p:cNvPr>
          <p:cNvSpPr/>
          <p:nvPr/>
        </p:nvSpPr>
        <p:spPr>
          <a:xfrm>
            <a:off x="6826928" y="3546400"/>
            <a:ext cx="4927191" cy="1323439"/>
          </a:xfrm>
          <a:prstGeom prst="rect">
            <a:avLst/>
          </a:prstGeom>
        </p:spPr>
        <p:txBody>
          <a:bodyPr wrap="square">
            <a:spAutoFit/>
          </a:bodyPr>
          <a:lstStyle/>
          <a:p>
            <a:r>
              <a:rPr lang="zh-CN" altLang="en-US" sz="2000" b="1" dirty="0">
                <a:solidFill>
                  <a:srgbClr val="FF0000"/>
                </a:solidFill>
              </a:rPr>
              <a:t>措施：</a:t>
            </a:r>
            <a:r>
              <a:rPr lang="zh-CN" altLang="zh-CN" sz="2000" b="1" dirty="0">
                <a:solidFill>
                  <a:srgbClr val="FF0000"/>
                </a:solidFill>
              </a:rPr>
              <a:t>不相容岗位相互分离、内部授权审批控制、归口管理、预算控制、财产保护控制、会计控制、单据控制、信息内部公开等内部控制基本方法</a:t>
            </a:r>
            <a:r>
              <a:rPr lang="zh-CN" altLang="en-US" sz="2000" b="1" dirty="0">
                <a:solidFill>
                  <a:srgbClr val="FF0000"/>
                </a:solidFill>
              </a:rPr>
              <a:t>；</a:t>
            </a:r>
            <a:endParaRPr lang="zh-CN" altLang="en-US" sz="2000" dirty="0"/>
          </a:p>
        </p:txBody>
      </p:sp>
      <p:sp>
        <p:nvSpPr>
          <p:cNvPr id="5" name="矩形 4">
            <a:extLst>
              <a:ext uri="{FF2B5EF4-FFF2-40B4-BE49-F238E27FC236}">
                <a16:creationId xmlns:a16="http://schemas.microsoft.com/office/drawing/2014/main" id="{F634B0BD-77C5-4C91-9BA7-80C2B82E3885}"/>
              </a:ext>
            </a:extLst>
          </p:cNvPr>
          <p:cNvSpPr/>
          <p:nvPr/>
        </p:nvSpPr>
        <p:spPr>
          <a:xfrm>
            <a:off x="312829" y="5198478"/>
            <a:ext cx="10961812" cy="1477328"/>
          </a:xfrm>
          <a:prstGeom prst="rect">
            <a:avLst/>
          </a:prstGeom>
        </p:spPr>
        <p:txBody>
          <a:bodyPr wrap="square">
            <a:spAutoFit/>
          </a:bodyPr>
          <a:lstStyle/>
          <a:p>
            <a:pPr lvl="1"/>
            <a:r>
              <a:rPr lang="zh-CN" altLang="en-US" sz="2400" b="1" dirty="0">
                <a:solidFill>
                  <a:srgbClr val="FF0000"/>
                </a:solidFill>
              </a:rPr>
              <a:t>流程化</a:t>
            </a:r>
            <a:r>
              <a:rPr lang="en-US" altLang="zh-CN" sz="2400" b="1" dirty="0">
                <a:solidFill>
                  <a:srgbClr val="FF0000"/>
                </a:solidFill>
              </a:rPr>
              <a:t>:</a:t>
            </a:r>
            <a:r>
              <a:rPr lang="en-US" altLang="zh-CN" sz="2400" b="1" dirty="0"/>
              <a:t>--</a:t>
            </a:r>
            <a:r>
              <a:rPr lang="zh-CN" altLang="en-US" sz="2400" b="1" dirty="0"/>
              <a:t>是将所有的经济业务活动按流程进行风险分析，并按风险点制定管控措施，将分散的各项管理制度有机地连接起来</a:t>
            </a:r>
            <a:r>
              <a:rPr lang="en-US" altLang="zh-CN" sz="2400" b="1" dirty="0"/>
              <a:t>;</a:t>
            </a:r>
          </a:p>
          <a:p>
            <a:pPr lvl="1"/>
            <a:r>
              <a:rPr lang="en-US" altLang="zh-CN" b="1" dirty="0"/>
              <a:t>                                                                          </a:t>
            </a:r>
            <a:endParaRPr lang="zh-CN" altLang="en-US" sz="2400" b="1" dirty="0"/>
          </a:p>
          <a:p>
            <a:pPr lvl="1"/>
            <a:endParaRPr lang="en-US" altLang="zh-CN" sz="2400" b="1" dirty="0"/>
          </a:p>
        </p:txBody>
      </p:sp>
      <p:sp>
        <p:nvSpPr>
          <p:cNvPr id="8" name="矩形 7">
            <a:extLst>
              <a:ext uri="{FF2B5EF4-FFF2-40B4-BE49-F238E27FC236}">
                <a16:creationId xmlns:a16="http://schemas.microsoft.com/office/drawing/2014/main" id="{A1FA7807-0B29-4980-A041-42EEC452EFE0}"/>
              </a:ext>
            </a:extLst>
          </p:cNvPr>
          <p:cNvSpPr/>
          <p:nvPr/>
        </p:nvSpPr>
        <p:spPr>
          <a:xfrm>
            <a:off x="349624" y="3692841"/>
            <a:ext cx="3716349" cy="923330"/>
          </a:xfrm>
          <a:prstGeom prst="rect">
            <a:avLst/>
          </a:prstGeom>
        </p:spPr>
        <p:txBody>
          <a:bodyPr wrap="square">
            <a:spAutoFit/>
          </a:bodyPr>
          <a:lstStyle/>
          <a:p>
            <a:r>
              <a:rPr lang="zh-CN" altLang="en-US" b="1" dirty="0"/>
              <a:t>立项论证风险：</a:t>
            </a:r>
            <a:r>
              <a:rPr lang="zh-CN" altLang="zh-CN" b="1" dirty="0"/>
              <a:t>申报立项论证不充分，项目重复申报立项，可能造成项目无法完成，形成资金浪费</a:t>
            </a:r>
            <a:r>
              <a:rPr lang="zh-CN" altLang="en-US" b="1" dirty="0"/>
              <a:t>。</a:t>
            </a:r>
            <a:endParaRPr lang="zh-CN" altLang="en-US" dirty="0"/>
          </a:p>
        </p:txBody>
      </p:sp>
      <p:sp>
        <p:nvSpPr>
          <p:cNvPr id="9" name="箭头: 右 8">
            <a:extLst>
              <a:ext uri="{FF2B5EF4-FFF2-40B4-BE49-F238E27FC236}">
                <a16:creationId xmlns:a16="http://schemas.microsoft.com/office/drawing/2014/main" id="{9676B8B9-C094-4B9D-B4D0-B92072FD78B9}"/>
              </a:ext>
            </a:extLst>
          </p:cNvPr>
          <p:cNvSpPr/>
          <p:nvPr/>
        </p:nvSpPr>
        <p:spPr>
          <a:xfrm>
            <a:off x="4007761" y="3963744"/>
            <a:ext cx="734568" cy="3309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a:extLst>
              <a:ext uri="{FF2B5EF4-FFF2-40B4-BE49-F238E27FC236}">
                <a16:creationId xmlns:a16="http://schemas.microsoft.com/office/drawing/2014/main" id="{F4AE1CA2-8E60-4E9E-BDD3-C151D0362D9C}"/>
              </a:ext>
            </a:extLst>
          </p:cNvPr>
          <p:cNvSpPr/>
          <p:nvPr/>
        </p:nvSpPr>
        <p:spPr>
          <a:xfrm>
            <a:off x="4875598" y="3799644"/>
            <a:ext cx="1729386" cy="646331"/>
          </a:xfrm>
          <a:prstGeom prst="rect">
            <a:avLst/>
          </a:prstGeom>
        </p:spPr>
        <p:txBody>
          <a:bodyPr wrap="square">
            <a:spAutoFit/>
          </a:bodyPr>
          <a:lstStyle/>
          <a:p>
            <a:r>
              <a:rPr lang="zh-CN" altLang="en-US" b="1" dirty="0"/>
              <a:t>专家评审，信息公开</a:t>
            </a:r>
            <a:r>
              <a:rPr lang="en-US" altLang="zh-CN" b="1" dirty="0"/>
              <a:t>……</a:t>
            </a:r>
            <a:endParaRPr lang="zh-CN" altLang="en-US" b="1" dirty="0"/>
          </a:p>
        </p:txBody>
      </p:sp>
    </p:spTree>
    <p:extLst>
      <p:ext uri="{BB962C8B-B14F-4D97-AF65-F5344CB8AC3E}">
        <p14:creationId xmlns:p14="http://schemas.microsoft.com/office/powerpoint/2010/main" val="1805607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C2D4DC-268B-4FFA-A2CE-949D29368CF6}"/>
              </a:ext>
            </a:extLst>
          </p:cNvPr>
          <p:cNvSpPr>
            <a:spLocks noGrp="1"/>
          </p:cNvSpPr>
          <p:nvPr>
            <p:ph type="title"/>
          </p:nvPr>
        </p:nvSpPr>
        <p:spPr/>
        <p:txBody>
          <a:bodyPr/>
          <a:lstStyle/>
          <a:p>
            <a:endParaRPr lang="zh-CN" altLang="en-US"/>
          </a:p>
        </p:txBody>
      </p:sp>
      <p:pic>
        <p:nvPicPr>
          <p:cNvPr id="3" name="图片 2">
            <a:extLst>
              <a:ext uri="{FF2B5EF4-FFF2-40B4-BE49-F238E27FC236}">
                <a16:creationId xmlns:a16="http://schemas.microsoft.com/office/drawing/2014/main" id="{5B534529-E311-43F4-8270-3099C3D46BDF}"/>
              </a:ext>
            </a:extLst>
          </p:cNvPr>
          <p:cNvPicPr>
            <a:picLocks noChangeAspect="1"/>
          </p:cNvPicPr>
          <p:nvPr/>
        </p:nvPicPr>
        <p:blipFill>
          <a:blip r:embed="rId2"/>
          <a:stretch>
            <a:fillRect/>
          </a:stretch>
        </p:blipFill>
        <p:spPr>
          <a:xfrm>
            <a:off x="6096000" y="224161"/>
            <a:ext cx="4999535" cy="6409678"/>
          </a:xfrm>
          <a:prstGeom prst="rect">
            <a:avLst/>
          </a:prstGeom>
        </p:spPr>
      </p:pic>
      <p:sp>
        <p:nvSpPr>
          <p:cNvPr id="4" name="矩形 3">
            <a:extLst>
              <a:ext uri="{FF2B5EF4-FFF2-40B4-BE49-F238E27FC236}">
                <a16:creationId xmlns:a16="http://schemas.microsoft.com/office/drawing/2014/main" id="{9C8C065F-2AEA-46BD-80B2-FB33CD7D5B77}"/>
              </a:ext>
            </a:extLst>
          </p:cNvPr>
          <p:cNvSpPr/>
          <p:nvPr/>
        </p:nvSpPr>
        <p:spPr>
          <a:xfrm>
            <a:off x="597068" y="2534120"/>
            <a:ext cx="5416868" cy="1569660"/>
          </a:xfrm>
          <a:prstGeom prst="rect">
            <a:avLst/>
          </a:prstGeom>
        </p:spPr>
        <p:txBody>
          <a:bodyPr wrap="none">
            <a:spAutoFit/>
          </a:bodyPr>
          <a:lstStyle/>
          <a:p>
            <a:pPr>
              <a:lnSpc>
                <a:spcPct val="200000"/>
              </a:lnSpc>
            </a:pPr>
            <a:r>
              <a:rPr lang="zh-CN" altLang="en-US" sz="2400" b="1" dirty="0"/>
              <a:t>内部控制为什么总是和流程密切部分？</a:t>
            </a:r>
            <a:endParaRPr lang="en-US" altLang="zh-CN" sz="2400" b="1" dirty="0"/>
          </a:p>
          <a:p>
            <a:pPr>
              <a:lnSpc>
                <a:spcPct val="200000"/>
              </a:lnSpc>
            </a:pPr>
            <a:r>
              <a:rPr lang="en-US" altLang="zh-CN" sz="2400" b="1" dirty="0"/>
              <a:t>    </a:t>
            </a:r>
            <a:r>
              <a:rPr lang="zh-CN" altLang="en-US" sz="2400" b="1" dirty="0">
                <a:solidFill>
                  <a:srgbClr val="FF0000"/>
                </a:solidFill>
              </a:rPr>
              <a:t>目标管理</a:t>
            </a:r>
            <a:r>
              <a:rPr lang="en-US" altLang="zh-CN" sz="2400" b="1" dirty="0">
                <a:solidFill>
                  <a:srgbClr val="FF0000"/>
                </a:solidFill>
              </a:rPr>
              <a:t>vs</a:t>
            </a:r>
            <a:r>
              <a:rPr lang="zh-CN" altLang="en-US" sz="2400" b="1" dirty="0">
                <a:solidFill>
                  <a:srgbClr val="FF0000"/>
                </a:solidFill>
              </a:rPr>
              <a:t>过程管理</a:t>
            </a:r>
            <a:endParaRPr lang="zh-CN" altLang="en-US" sz="2400" dirty="0">
              <a:solidFill>
                <a:srgbClr val="FF0000"/>
              </a:solidFill>
            </a:endParaRPr>
          </a:p>
        </p:txBody>
      </p:sp>
    </p:spTree>
    <p:extLst>
      <p:ext uri="{BB962C8B-B14F-4D97-AF65-F5344CB8AC3E}">
        <p14:creationId xmlns:p14="http://schemas.microsoft.com/office/powerpoint/2010/main" val="13004975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2405</TotalTime>
  <Words>1897</Words>
  <Application>Microsoft Office PowerPoint</Application>
  <PresentationFormat>宽屏</PresentationFormat>
  <Paragraphs>205</Paragraphs>
  <Slides>33</Slides>
  <Notes>0</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33</vt:i4>
      </vt:variant>
    </vt:vector>
  </HeadingPairs>
  <TitlesOfParts>
    <vt:vector size="47" baseType="lpstr">
      <vt:lpstr>等线</vt:lpstr>
      <vt:lpstr>等线 Light</vt:lpstr>
      <vt:lpstr>黑体</vt:lpstr>
      <vt:lpstr>华文楷体</vt:lpstr>
      <vt:lpstr>楷体_GB2312</vt:lpstr>
      <vt:lpstr>隶书</vt:lpstr>
      <vt:lpstr>宋体</vt:lpstr>
      <vt:lpstr>Arial</vt:lpstr>
      <vt:lpstr>Calibri</vt:lpstr>
      <vt:lpstr>Symbol</vt:lpstr>
      <vt:lpstr>Times New Roman</vt:lpstr>
      <vt:lpstr>Wingdings</vt:lpstr>
      <vt:lpstr>Office 主题​​</vt:lpstr>
      <vt:lpstr>Visio</vt:lpstr>
      <vt:lpstr>PowerPoint 演示文稿</vt:lpstr>
      <vt:lpstr>课题的提出背景：中国不断加强内部控制及风险管理的监管要求</vt:lpstr>
      <vt:lpstr>行政事业单位内部控制体系</vt:lpstr>
      <vt:lpstr>教育部办公厅关于印发《教育部直属高校经济活动内部控制指南（试行）》的通知（教财厅〔2016〕2号）</vt:lpstr>
      <vt:lpstr>《教育部直属高校经济活动内部控制指南（试行）》</vt:lpstr>
      <vt:lpstr>《教育部直属高校经济活动内部控制指南（试行）》</vt:lpstr>
      <vt:lpstr>《教育部直属高校经济活动内部控制指南（试行）》</vt:lpstr>
      <vt:lpstr>《教育部直属高校经济活动内部控制指南（试行）》</vt:lpstr>
      <vt:lpstr>PowerPoint 演示文稿</vt:lpstr>
      <vt:lpstr>《教育部直属高校经济活动内部控制指南（试行）》</vt:lpstr>
      <vt:lpstr>《教育部直属高校经济活动内部控制指南（试行）》</vt:lpstr>
      <vt:lpstr>《教育部直属高校经济活动内部控制指南（试行）》</vt:lpstr>
      <vt:lpstr>《教育部直属高校经济活动内部控制指南（试行）》</vt:lpstr>
      <vt:lpstr>《教育部直属高校经济活动内部控制指南（试行）》</vt:lpstr>
      <vt:lpstr>每不相容职位相分离 项经济业务的处理，至少要经过彼此不相隶属的两个部门的处理，使每一部门工作或记录受另一部门的牵制，使之互相制约，自动检查，防止或减少错误和弊端； 授权审批制度 每项经济业务的处理，至少要经过上下级有关人员之手，使下级受上级监督，上级受下级制约。  </vt:lpstr>
      <vt:lpstr>PowerPoint 演示文稿</vt:lpstr>
      <vt:lpstr>《教育部直属高校经济活动内部控制指南（试行）》</vt:lpstr>
      <vt:lpstr>石河子大学内部控制项目</vt:lpstr>
      <vt:lpstr>要求： 进行梳理时，不仅仅要对现状进行描述，还需要对目前知晓现有岗位设置存在的问题，以及进一步优化岗位设置的具体思路，如果觉得本部门的岗位设置不合理，可以直接提出新的岗位设置方案。 </vt:lpstr>
      <vt:lpstr>石河子大学内部控制项目</vt:lpstr>
      <vt:lpstr>PowerPoint 演示文稿</vt:lpstr>
      <vt:lpstr>石河子大学内部控制管理手册</vt:lpstr>
      <vt:lpstr>第五部分的内容结构：</vt:lpstr>
      <vt:lpstr>续2</vt:lpstr>
      <vt:lpstr>PowerPoint 演示文稿</vt:lpstr>
      <vt:lpstr>PowerPoint 演示文稿</vt:lpstr>
      <vt:lpstr>典型的业务：计划内办学收入 </vt:lpstr>
      <vt:lpstr>PowerPoint 演示文稿</vt:lpstr>
      <vt:lpstr>PowerPoint 演示文稿</vt:lpstr>
      <vt:lpstr>1.6 投资收入管理</vt:lpstr>
      <vt:lpstr>石河子大学内部控制项目</vt:lpstr>
      <vt:lpstr>石河子大学内部控制项目</vt:lpstr>
      <vt:lpstr>谢谢！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收入和支出业务内部控制汇报</dc:title>
  <dc:creator>000</dc:creator>
  <cp:lastModifiedBy>000</cp:lastModifiedBy>
  <cp:revision>90</cp:revision>
  <dcterms:created xsi:type="dcterms:W3CDTF">2018-01-14T06:20:21Z</dcterms:created>
  <dcterms:modified xsi:type="dcterms:W3CDTF">2018-03-09T05:36:44Z</dcterms:modified>
</cp:coreProperties>
</file>